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73" r:id="rId4"/>
    <p:sldId id="272" r:id="rId5"/>
    <p:sldId id="271" r:id="rId6"/>
    <p:sldId id="274" r:id="rId7"/>
    <p:sldId id="275" r:id="rId8"/>
    <p:sldId id="276" r:id="rId9"/>
    <p:sldId id="277" r:id="rId10"/>
    <p:sldId id="278" r:id="rId11"/>
    <p:sldId id="279" r:id="rId12"/>
    <p:sldId id="280" r:id="rId13"/>
    <p:sldId id="281" r:id="rId14"/>
    <p:sldId id="282" r:id="rId15"/>
    <p:sldId id="258" r:id="rId16"/>
    <p:sldId id="260" r:id="rId17"/>
    <p:sldId id="292" r:id="rId18"/>
    <p:sldId id="261" r:id="rId19"/>
    <p:sldId id="291" r:id="rId20"/>
    <p:sldId id="262" r:id="rId21"/>
    <p:sldId id="285" r:id="rId22"/>
    <p:sldId id="286" r:id="rId23"/>
    <p:sldId id="283" r:id="rId24"/>
    <p:sldId id="288" r:id="rId25"/>
    <p:sldId id="289" r:id="rId26"/>
    <p:sldId id="290" r:id="rId27"/>
    <p:sldId id="264" r:id="rId28"/>
    <p:sldId id="298" r:id="rId29"/>
    <p:sldId id="293" r:id="rId30"/>
    <p:sldId id="296" r:id="rId31"/>
    <p:sldId id="297" r:id="rId32"/>
    <p:sldId id="265" r:id="rId33"/>
    <p:sldId id="266" r:id="rId34"/>
    <p:sldId id="267" r:id="rId35"/>
    <p:sldId id="299" r:id="rId36"/>
    <p:sldId id="300" r:id="rId37"/>
    <p:sldId id="268" r:id="rId38"/>
    <p:sldId id="301" r:id="rId39"/>
    <p:sldId id="302" r:id="rId40"/>
    <p:sldId id="269" r:id="rId41"/>
    <p:sldId id="303" r:id="rId4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45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703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853701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74966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67823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781295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43930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107710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78281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622284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532124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43492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978224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822197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215118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844598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821000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912612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57667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853102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91222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s://www.analyticsvidhya.com/blog/2016/03/pca-practical-guide-principal-component-analysis-python/" TargetMode="External"/><Relationship Id="rId4" Type="http://schemas.openxmlformats.org/officeDocument/2006/relationships/hyperlink" Target="https://www.labelf.ai/blog/what-is-accuracy-precision-recall-and-f1-score"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011204"/>
            <a:ext cx="10105906" cy="958215"/>
          </a:xfrm>
          <a:prstGeom prst="rect">
            <a:avLst/>
          </a:prstGeom>
          <a:noFill/>
          <a:ln/>
        </p:spPr>
        <p:txBody>
          <a:bodyPr wrap="none" rtlCol="0" anchor="t"/>
          <a:lstStyle/>
          <a:p>
            <a:pPr marL="0" indent="0">
              <a:lnSpc>
                <a:spcPts val="7545"/>
              </a:lnSpc>
              <a:buNone/>
            </a:pPr>
            <a:r>
              <a:rPr lang="en-US" sz="6036" dirty="0">
                <a:solidFill>
                  <a:srgbClr val="272D45"/>
                </a:solidFill>
                <a:latin typeface="Kanit" pitchFamily="34" charset="0"/>
                <a:ea typeface="Kanit" pitchFamily="34" charset="-122"/>
                <a:cs typeface="Kanit" pitchFamily="34" charset="-120"/>
              </a:rPr>
              <a:t>Bankruptcy Prediction Project</a:t>
            </a:r>
            <a:endParaRPr lang="en-US" sz="6036" dirty="0"/>
          </a:p>
        </p:txBody>
      </p:sp>
      <p:sp>
        <p:nvSpPr>
          <p:cNvPr id="5" name="Text 3"/>
          <p:cNvSpPr/>
          <p:nvPr/>
        </p:nvSpPr>
        <p:spPr>
          <a:xfrm>
            <a:off x="2037993" y="3302675"/>
            <a:ext cx="10116741" cy="555427"/>
          </a:xfrm>
          <a:prstGeom prst="rect">
            <a:avLst/>
          </a:prstGeom>
          <a:noFill/>
          <a:ln/>
        </p:spPr>
        <p:txBody>
          <a:bodyPr wrap="none" rtlCol="0" anchor="t"/>
          <a:lstStyle/>
          <a:p>
            <a:pPr marL="0" indent="0">
              <a:lnSpc>
                <a:spcPts val="4374"/>
              </a:lnSpc>
              <a:buNone/>
            </a:pPr>
            <a:r>
              <a:rPr lang="en-US" sz="3499" dirty="0">
                <a:solidFill>
                  <a:srgbClr val="272D45"/>
                </a:solidFill>
                <a:latin typeface="Kanit" pitchFamily="34" charset="0"/>
                <a:ea typeface="Kanit" pitchFamily="34" charset="-122"/>
                <a:cs typeface="Kanit" pitchFamily="34" charset="-120"/>
              </a:rPr>
              <a:t>Exploratory Data Analysis (EDA) and Model Building</a:t>
            </a:r>
            <a:endParaRPr lang="en-US" sz="3499" dirty="0"/>
          </a:p>
        </p:txBody>
      </p:sp>
      <p:sp>
        <p:nvSpPr>
          <p:cNvPr id="6" name="Text 4"/>
          <p:cNvSpPr/>
          <p:nvPr/>
        </p:nvSpPr>
        <p:spPr>
          <a:xfrm>
            <a:off x="2037993" y="4191357"/>
            <a:ext cx="10554414" cy="355402"/>
          </a:xfrm>
          <a:prstGeom prst="rect">
            <a:avLst/>
          </a:prstGeom>
          <a:noFill/>
          <a:ln/>
        </p:spPr>
        <p:txBody>
          <a:bodyPr wrap="non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Presented by Sudhanshu Suryavanshi</a:t>
            </a:r>
            <a:endParaRPr lang="en-US" sz="1750" dirty="0"/>
          </a:p>
        </p:txBody>
      </p:sp>
      <p:sp>
        <p:nvSpPr>
          <p:cNvPr id="7" name="Text 5"/>
          <p:cNvSpPr/>
          <p:nvPr/>
        </p:nvSpPr>
        <p:spPr>
          <a:xfrm>
            <a:off x="2037993" y="4796671"/>
            <a:ext cx="10554414"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This project aims to explore and analyze a dataset on bankruptcy prediction, with the goal of developing robust machine learning models to accurately forecast the likelihood of a company's bankruptcy. Predicting bankruptcy is crucial for financial stability and effective risk management, as it enables organizations to proactively identify and address potential issues before they escalate.</a:t>
            </a:r>
            <a:endParaRPr lang="en-US" sz="17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654998"/>
            <a:ext cx="5554980" cy="840191"/>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cs typeface="Kanit" pitchFamily="34" charset="-120"/>
              </a:rPr>
              <a:t>Project Overview</a:t>
            </a:r>
            <a:endParaRPr lang="en-US" sz="4374" dirty="0"/>
          </a:p>
        </p:txBody>
      </p:sp>
      <p:sp>
        <p:nvSpPr>
          <p:cNvPr id="6" name="Text 3"/>
          <p:cNvSpPr/>
          <p:nvPr/>
        </p:nvSpPr>
        <p:spPr>
          <a:xfrm>
            <a:off x="833199" y="3360612"/>
            <a:ext cx="7477601" cy="4347993"/>
          </a:xfrm>
          <a:prstGeom prst="rect">
            <a:avLst/>
          </a:prstGeom>
          <a:noFill/>
          <a:ln/>
        </p:spPr>
        <p:txBody>
          <a:bodyPr wrap="square" rtlCol="0" anchor="t"/>
          <a:lstStyle/>
          <a:p>
            <a:pPr>
              <a:lnSpc>
                <a:spcPts val="2799"/>
              </a:lnSpc>
            </a:pPr>
            <a:r>
              <a:rPr lang="en-US" sz="1750" dirty="0">
                <a:solidFill>
                  <a:srgbClr val="2C3249"/>
                </a:solidFill>
                <a:latin typeface="Martel Sans" pitchFamily="34" charset="0"/>
                <a:ea typeface="Martel Sans" pitchFamily="34" charset="-122"/>
                <a:cs typeface="Martel Sans" pitchFamily="34" charset="-120"/>
              </a:rPr>
              <a:t>The accounting measures are categorized below with their detailed definitions, and how credit risk might be affected:</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10.Activity Turnover Ratios: Measure the efficiency of asset turnover and sales per employee.</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11.Working Capital Ratios: Assess the company's ability to manage its working capital efficiently.</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12.Liability-Related Ratios: Evaluate the relationship between liabilities and equity, as well as the company's leverage.</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p:txBody>
      </p:sp>
      <p:sp>
        <p:nvSpPr>
          <p:cNvPr id="10" name="Text 3"/>
          <p:cNvSpPr/>
          <p:nvPr/>
        </p:nvSpPr>
        <p:spPr>
          <a:xfrm>
            <a:off x="833199" y="2150187"/>
            <a:ext cx="10116741" cy="555427"/>
          </a:xfrm>
          <a:prstGeom prst="rect">
            <a:avLst/>
          </a:prstGeom>
          <a:noFill/>
          <a:ln/>
        </p:spPr>
        <p:txBody>
          <a:bodyPr wrap="none" rtlCol="0" anchor="t"/>
          <a:lstStyle/>
          <a:p>
            <a:pPr marL="0" indent="0">
              <a:lnSpc>
                <a:spcPts val="4374"/>
              </a:lnSpc>
              <a:buNone/>
            </a:pPr>
            <a:r>
              <a:rPr lang="en-US" sz="3499" dirty="0" smtClean="0">
                <a:solidFill>
                  <a:srgbClr val="272D45"/>
                </a:solidFill>
                <a:latin typeface="Kanit" pitchFamily="34" charset="0"/>
                <a:ea typeface="Kanit" pitchFamily="34" charset="-122"/>
                <a:cs typeface="Kanit" pitchFamily="34" charset="-120"/>
              </a:rPr>
              <a:t>Dataset Dictionary</a:t>
            </a:r>
            <a:endParaRPr lang="en-US" sz="3499" dirty="0"/>
          </a:p>
        </p:txBody>
      </p:sp>
    </p:spTree>
    <p:extLst>
      <p:ext uri="{BB962C8B-B14F-4D97-AF65-F5344CB8AC3E}">
        <p14:creationId xmlns:p14="http://schemas.microsoft.com/office/powerpoint/2010/main" val="3283006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65314"/>
            <a:ext cx="14630400" cy="8229600"/>
          </a:xfrm>
          <a:prstGeom prst="rect">
            <a:avLst/>
          </a:prstGeom>
          <a:solidFill>
            <a:srgbClr val="FFFFFF"/>
          </a:solidFill>
          <a:ln/>
        </p:spPr>
      </p:sp>
      <p:sp>
        <p:nvSpPr>
          <p:cNvPr id="5" name="Text 2"/>
          <p:cNvSpPr/>
          <p:nvPr/>
        </p:nvSpPr>
        <p:spPr>
          <a:xfrm>
            <a:off x="833199" y="654998"/>
            <a:ext cx="5554980" cy="840191"/>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cs typeface="Kanit" pitchFamily="34" charset="-120"/>
              </a:rPr>
              <a:t>Project Overview</a:t>
            </a:r>
            <a:endParaRPr lang="en-US" sz="4374" dirty="0"/>
          </a:p>
        </p:txBody>
      </p:sp>
      <p:sp>
        <p:nvSpPr>
          <p:cNvPr id="6" name="Text 3"/>
          <p:cNvSpPr/>
          <p:nvPr/>
        </p:nvSpPr>
        <p:spPr>
          <a:xfrm>
            <a:off x="833199" y="3271586"/>
            <a:ext cx="7744744" cy="4326728"/>
          </a:xfrm>
          <a:prstGeom prst="rect">
            <a:avLst/>
          </a:prstGeom>
          <a:noFill/>
          <a:ln/>
        </p:spPr>
        <p:txBody>
          <a:bodyPr wrap="square" rtlCol="0" anchor="t"/>
          <a:lstStyle/>
          <a:p>
            <a:pPr>
              <a:lnSpc>
                <a:spcPts val="2799"/>
              </a:lnSpc>
            </a:pPr>
            <a:r>
              <a:rPr lang="en-US" sz="1750" dirty="0">
                <a:solidFill>
                  <a:srgbClr val="2C3249"/>
                </a:solidFill>
                <a:latin typeface="Martel Sans" pitchFamily="34" charset="0"/>
                <a:ea typeface="Martel Sans" pitchFamily="34" charset="-122"/>
                <a:cs typeface="Martel Sans" pitchFamily="34" charset="-120"/>
              </a:rPr>
              <a:t>The accounting measures are categorized below with their detailed definitions, and how credit risk might be affected:</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13.Miscellaneous </a:t>
            </a:r>
            <a:r>
              <a:rPr lang="en-US" sz="1750" dirty="0">
                <a:solidFill>
                  <a:srgbClr val="2C3249"/>
                </a:solidFill>
                <a:latin typeface="Martel Sans" pitchFamily="34" charset="0"/>
                <a:ea typeface="Martel Sans" pitchFamily="34" charset="-122"/>
                <a:cs typeface="Martel Sans" pitchFamily="34" charset="-120"/>
              </a:rPr>
              <a:t>Ratios: Include various other ratios that provide insights into financial performance, such as net worth to assets and current asset turnover rate</a:t>
            </a:r>
            <a:r>
              <a:rPr lang="en-US" sz="1750" dirty="0" smtClean="0">
                <a:solidFill>
                  <a:srgbClr val="2C3249"/>
                </a:solidFill>
                <a:latin typeface="Martel Sans" pitchFamily="34" charset="0"/>
                <a:ea typeface="Martel Sans" pitchFamily="34" charset="-122"/>
                <a:cs typeface="Martel Sans" pitchFamily="34" charset="-120"/>
              </a:rPr>
              <a:t>.</a:t>
            </a:r>
          </a:p>
          <a:p>
            <a:pPr>
              <a:lnSpc>
                <a:spcPts val="2799"/>
              </a:lnSpc>
            </a:pPr>
            <a:endParaRPr lang="en-US" sz="1750" dirty="0">
              <a:solidFill>
                <a:srgbClr val="2C3249"/>
              </a:solidFill>
              <a:latin typeface="Martel Sans" pitchFamily="34" charset="0"/>
              <a:ea typeface="Martel Sans" pitchFamily="34" charset="-122"/>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By categorizing the accounting measures with their corresponding labels, </a:t>
            </a:r>
            <a:r>
              <a:rPr lang="en-US" sz="1750" dirty="0" smtClean="0">
                <a:solidFill>
                  <a:srgbClr val="2C3249"/>
                </a:solidFill>
                <a:latin typeface="Martel Sans" pitchFamily="34" charset="0"/>
                <a:ea typeface="Martel Sans" pitchFamily="34" charset="-122"/>
                <a:cs typeface="Martel Sans" pitchFamily="34" charset="-120"/>
              </a:rPr>
              <a:t>makes it easy to refer </a:t>
            </a:r>
            <a:r>
              <a:rPr lang="en-US" sz="1750" dirty="0">
                <a:solidFill>
                  <a:srgbClr val="2C3249"/>
                </a:solidFill>
                <a:latin typeface="Martel Sans" pitchFamily="34" charset="0"/>
                <a:ea typeface="Martel Sans" pitchFamily="34" charset="-122"/>
                <a:cs typeface="Martel Sans" pitchFamily="34" charset="-120"/>
              </a:rPr>
              <a:t>to specific ratios and assess a company's financial health, risk profile, and creditworthiness. It is essential to consider multiple ratios within each category to gain a comprehensive understanding of a company's financial position and credit risk. Comparing these ratios to industry benchmarks and historical trends further enhances the assessment.</a:t>
            </a:r>
          </a:p>
        </p:txBody>
      </p:sp>
      <p:sp>
        <p:nvSpPr>
          <p:cNvPr id="10" name="Text 3"/>
          <p:cNvSpPr/>
          <p:nvPr/>
        </p:nvSpPr>
        <p:spPr>
          <a:xfrm>
            <a:off x="833199" y="2150187"/>
            <a:ext cx="10116741" cy="555427"/>
          </a:xfrm>
          <a:prstGeom prst="rect">
            <a:avLst/>
          </a:prstGeom>
          <a:noFill/>
          <a:ln/>
        </p:spPr>
        <p:txBody>
          <a:bodyPr wrap="none" rtlCol="0" anchor="t"/>
          <a:lstStyle/>
          <a:p>
            <a:pPr marL="0" indent="0">
              <a:lnSpc>
                <a:spcPts val="4374"/>
              </a:lnSpc>
              <a:buNone/>
            </a:pPr>
            <a:r>
              <a:rPr lang="en-US" sz="3499" dirty="0" smtClean="0">
                <a:solidFill>
                  <a:srgbClr val="272D45"/>
                </a:solidFill>
                <a:latin typeface="Kanit" pitchFamily="34" charset="0"/>
                <a:ea typeface="Kanit" pitchFamily="34" charset="-122"/>
                <a:cs typeface="Kanit" pitchFamily="34" charset="-120"/>
              </a:rPr>
              <a:t>Dataset Dictionary</a:t>
            </a:r>
            <a:endParaRPr lang="en-US" sz="3499"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713" y="-130628"/>
            <a:ext cx="5649687" cy="8360228"/>
          </a:xfrm>
          <a:prstGeom prst="rect">
            <a:avLst/>
          </a:prstGeom>
        </p:spPr>
      </p:pic>
    </p:spTree>
    <p:extLst>
      <p:ext uri="{BB962C8B-B14F-4D97-AF65-F5344CB8AC3E}">
        <p14:creationId xmlns:p14="http://schemas.microsoft.com/office/powerpoint/2010/main" val="2295196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33199" y="654998"/>
            <a:ext cx="5554980" cy="840191"/>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cs typeface="Kanit" pitchFamily="34" charset="-120"/>
              </a:rPr>
              <a:t>Project Overview</a:t>
            </a:r>
            <a:endParaRPr lang="en-US" sz="4374" dirty="0"/>
          </a:p>
        </p:txBody>
      </p:sp>
      <p:sp>
        <p:nvSpPr>
          <p:cNvPr id="6" name="Text 3"/>
          <p:cNvSpPr/>
          <p:nvPr/>
        </p:nvSpPr>
        <p:spPr>
          <a:xfrm>
            <a:off x="833199" y="2375641"/>
            <a:ext cx="13042289" cy="5524349"/>
          </a:xfrm>
          <a:prstGeom prst="rect">
            <a:avLst/>
          </a:prstGeom>
          <a:noFill/>
          <a:ln/>
        </p:spPr>
        <p:txBody>
          <a:bodyPr wrap="square" rtlCol="0" anchor="t"/>
          <a:lstStyle/>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C1.ROA(C</a:t>
            </a:r>
            <a:r>
              <a:rPr lang="en-US" sz="1750" dirty="0">
                <a:solidFill>
                  <a:srgbClr val="2C3249"/>
                </a:solidFill>
                <a:latin typeface="Martel Sans" pitchFamily="34" charset="0"/>
                <a:ea typeface="Martel Sans" pitchFamily="34" charset="-122"/>
                <a:cs typeface="Martel Sans" pitchFamily="34" charset="-120"/>
              </a:rPr>
              <a:t>) - Return On Total Assets(C): Measures the company's ability to generate earnings from its total assets. Higher ROA indicates better profitability and lower credit risk as the company efficiently utilizes its assets.</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C2.ROA(A) - Return On Total Assets(A): Measures the company's ability to generate earnings from its total assets after tax. Higher ROA(A) implies better profitability and lower credit risk.</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C3.ROA(B) - Return On Total Assets(B): Measures the company's ability to generate earnings from its total assets after tax and depreciation. Higher ROA(B) indicates better profitability and lower credit risk.</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C4.Operating Gross Margin: Calculates the percentage of gross profit from net sales. Higher margin implies better profitability and lowers credit risk.</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C5.Realized Sales Gross Margin: Indicates the realized gross profit percentage from net sales. Higher margin implies better profitability and reduces credit risk</a:t>
            </a:r>
            <a:r>
              <a:rPr lang="en-US" sz="1750" dirty="0" smtClean="0">
                <a:solidFill>
                  <a:srgbClr val="2C3249"/>
                </a:solidFill>
                <a:latin typeface="Martel Sans" pitchFamily="34" charset="0"/>
                <a:ea typeface="Martel Sans" pitchFamily="34" charset="-122"/>
                <a:cs typeface="Martel Sans" pitchFamily="34" charset="-120"/>
              </a:rPr>
              <a:t>.</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p:txBody>
      </p:sp>
      <p:sp>
        <p:nvSpPr>
          <p:cNvPr id="10" name="Text 3"/>
          <p:cNvSpPr/>
          <p:nvPr/>
        </p:nvSpPr>
        <p:spPr>
          <a:xfrm>
            <a:off x="833199" y="1586538"/>
            <a:ext cx="10116741" cy="555427"/>
          </a:xfrm>
          <a:prstGeom prst="rect">
            <a:avLst/>
          </a:prstGeom>
          <a:noFill/>
          <a:ln/>
        </p:spPr>
        <p:txBody>
          <a:bodyPr wrap="none" rtlCol="0" anchor="t"/>
          <a:lstStyle/>
          <a:p>
            <a:pPr>
              <a:lnSpc>
                <a:spcPts val="4374"/>
              </a:lnSpc>
            </a:pPr>
            <a:r>
              <a:rPr lang="en-US" sz="3499" dirty="0">
                <a:solidFill>
                  <a:srgbClr val="272D45"/>
                </a:solidFill>
                <a:latin typeface="Kanit" pitchFamily="34" charset="0"/>
                <a:ea typeface="Kanit" pitchFamily="34" charset="-122"/>
                <a:cs typeface="Kanit" pitchFamily="34" charset="-120"/>
              </a:rPr>
              <a:t>Profitability Ratios:</a:t>
            </a:r>
          </a:p>
        </p:txBody>
      </p:sp>
      <p:sp>
        <p:nvSpPr>
          <p:cNvPr id="7" name="TextBox 6"/>
          <p:cNvSpPr txBox="1"/>
          <p:nvPr/>
        </p:nvSpPr>
        <p:spPr>
          <a:xfrm>
            <a:off x="979714" y="7707086"/>
            <a:ext cx="4136572" cy="369332"/>
          </a:xfrm>
          <a:prstGeom prst="rect">
            <a:avLst/>
          </a:prstGeom>
          <a:noFill/>
        </p:spPr>
        <p:txBody>
          <a:bodyPr wrap="square" rtlCol="0">
            <a:spAutoFit/>
          </a:bodyPr>
          <a:lstStyle/>
          <a:p>
            <a:r>
              <a:rPr lang="en-IN" dirty="0" smtClean="0">
                <a:solidFill>
                  <a:schemeClr val="bg2">
                    <a:lumMod val="75000"/>
                  </a:schemeClr>
                </a:solidFill>
              </a:rPr>
              <a:t>C# = Column Number</a:t>
            </a:r>
            <a:endParaRPr lang="en-IN" dirty="0">
              <a:solidFill>
                <a:schemeClr val="bg2">
                  <a:lumMod val="75000"/>
                </a:schemeClr>
              </a:solidFill>
            </a:endParaRPr>
          </a:p>
        </p:txBody>
      </p:sp>
    </p:spTree>
    <p:extLst>
      <p:ext uri="{BB962C8B-B14F-4D97-AF65-F5344CB8AC3E}">
        <p14:creationId xmlns:p14="http://schemas.microsoft.com/office/powerpoint/2010/main" val="4272562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33199" y="654998"/>
            <a:ext cx="5554980" cy="840191"/>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cs typeface="Kanit" pitchFamily="34" charset="-120"/>
              </a:rPr>
              <a:t>Project Overview</a:t>
            </a:r>
            <a:endParaRPr lang="en-US" sz="4374" dirty="0"/>
          </a:p>
        </p:txBody>
      </p:sp>
      <p:sp>
        <p:nvSpPr>
          <p:cNvPr id="6" name="Text 3"/>
          <p:cNvSpPr/>
          <p:nvPr/>
        </p:nvSpPr>
        <p:spPr>
          <a:xfrm>
            <a:off x="833199" y="2375641"/>
            <a:ext cx="13042289" cy="5524349"/>
          </a:xfrm>
          <a:prstGeom prst="rect">
            <a:avLst/>
          </a:prstGeom>
          <a:noFill/>
          <a:ln/>
        </p:spPr>
        <p:txBody>
          <a:bodyPr wrap="square" rtlCol="0" anchor="t"/>
          <a:lstStyle/>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C6.Operating Profit Rate: Shows the percentage of operating income to net sales. Higher operating profit rate indicates better operational efficiency and lowers credit risk.</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C7.Pre-tax Net Interest Rate: Measures the proportion of pre-tax income to net sales. Lower rate is favorable, as it suggests the company has enough earnings to cover interest expenses, reducing credit risk.</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C8.After-tax Net Interest Rate: Indicates the proportion of net income to net sales. Lower rate is favorable, indicating better ability to cover interest expenses and lower credit risk.</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C9.Non-industry Income and Expenditure/Revenue: Net Non-operating Income Ratio. Measures non-industry income and expenditure as a percentage of revenue. Lower ratio is favorable, as non-industry activities can be volatile and increase credit risk.</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C10.Continuous Interest Rate (After Tax): Continuous interest rate after tax and excluding disposal gain or loss, indicating the cost of debt financing. Higher interest rate may increase financial stress and credit risk.</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p:txBody>
      </p:sp>
      <p:sp>
        <p:nvSpPr>
          <p:cNvPr id="10" name="Text 3"/>
          <p:cNvSpPr/>
          <p:nvPr/>
        </p:nvSpPr>
        <p:spPr>
          <a:xfrm>
            <a:off x="833199" y="1586538"/>
            <a:ext cx="10116741" cy="555427"/>
          </a:xfrm>
          <a:prstGeom prst="rect">
            <a:avLst/>
          </a:prstGeom>
          <a:noFill/>
          <a:ln/>
        </p:spPr>
        <p:txBody>
          <a:bodyPr wrap="none" rtlCol="0" anchor="t"/>
          <a:lstStyle/>
          <a:p>
            <a:pPr>
              <a:lnSpc>
                <a:spcPts val="4374"/>
              </a:lnSpc>
            </a:pPr>
            <a:r>
              <a:rPr lang="en-US" sz="3499" dirty="0">
                <a:solidFill>
                  <a:srgbClr val="272D45"/>
                </a:solidFill>
                <a:latin typeface="Kanit" pitchFamily="34" charset="0"/>
                <a:ea typeface="Kanit" pitchFamily="34" charset="-122"/>
                <a:cs typeface="Kanit" pitchFamily="34" charset="-120"/>
              </a:rPr>
              <a:t>Profitability Ratios:</a:t>
            </a:r>
          </a:p>
        </p:txBody>
      </p:sp>
      <p:sp>
        <p:nvSpPr>
          <p:cNvPr id="7" name="TextBox 6"/>
          <p:cNvSpPr txBox="1"/>
          <p:nvPr/>
        </p:nvSpPr>
        <p:spPr>
          <a:xfrm>
            <a:off x="979714" y="7707086"/>
            <a:ext cx="4136572" cy="369332"/>
          </a:xfrm>
          <a:prstGeom prst="rect">
            <a:avLst/>
          </a:prstGeom>
          <a:noFill/>
        </p:spPr>
        <p:txBody>
          <a:bodyPr wrap="square" rtlCol="0">
            <a:spAutoFit/>
          </a:bodyPr>
          <a:lstStyle/>
          <a:p>
            <a:r>
              <a:rPr lang="en-IN" dirty="0" smtClean="0">
                <a:solidFill>
                  <a:schemeClr val="bg2">
                    <a:lumMod val="75000"/>
                  </a:schemeClr>
                </a:solidFill>
              </a:rPr>
              <a:t>C# = Column Number</a:t>
            </a:r>
            <a:endParaRPr lang="en-IN" dirty="0">
              <a:solidFill>
                <a:schemeClr val="bg2">
                  <a:lumMod val="75000"/>
                </a:schemeClr>
              </a:solidFill>
            </a:endParaRPr>
          </a:p>
        </p:txBody>
      </p:sp>
    </p:spTree>
    <p:extLst>
      <p:ext uri="{BB962C8B-B14F-4D97-AF65-F5344CB8AC3E}">
        <p14:creationId xmlns:p14="http://schemas.microsoft.com/office/powerpoint/2010/main" val="375683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33199" y="654998"/>
            <a:ext cx="5554980" cy="840191"/>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cs typeface="Kanit" pitchFamily="34" charset="-120"/>
              </a:rPr>
              <a:t>Project Overview</a:t>
            </a:r>
            <a:endParaRPr lang="en-US" sz="4374" dirty="0"/>
          </a:p>
        </p:txBody>
      </p:sp>
      <p:sp>
        <p:nvSpPr>
          <p:cNvPr id="6" name="Text 3"/>
          <p:cNvSpPr/>
          <p:nvPr/>
        </p:nvSpPr>
        <p:spPr>
          <a:xfrm>
            <a:off x="833199" y="2375641"/>
            <a:ext cx="13042289" cy="5524349"/>
          </a:xfrm>
          <a:prstGeom prst="rect">
            <a:avLst/>
          </a:prstGeom>
          <a:noFill/>
          <a:ln/>
        </p:spPr>
        <p:txBody>
          <a:bodyPr wrap="square" rtlCol="0" anchor="t"/>
          <a:lstStyle/>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C19.Persistent EPS in the Last Four Seasons: Measures the trend of earnings per share (EPS) over the last four seasons. Consistently positive growth indicates financial stability and lowers credit risk.</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C20.Cash Flow Per Share: Indicates the amount of cash generated per outstanding share. Higher cash flow per share means the company has more liquidity to meet obligations, reducing credit risk.</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C16.Net Value Per Share (B) - Book Value Per Share(B): Indicates the book value of equity per outstanding share. Higher net value per share suggests a more stable financial position and lower credit risk.</a:t>
            </a:r>
          </a:p>
          <a:p>
            <a:pPr>
              <a:lnSpc>
                <a:spcPts val="2799"/>
              </a:lnSpc>
            </a:pPr>
            <a:endParaRPr lang="en-US" sz="1750" dirty="0" smtClean="0">
              <a:solidFill>
                <a:srgbClr val="2C3249"/>
              </a:solidFill>
              <a:latin typeface="Martel Sans" pitchFamily="34" charset="0"/>
              <a:ea typeface="Martel Sans" pitchFamily="34" charset="-122"/>
              <a:cs typeface="Martel Sans" pitchFamily="34" charset="-120"/>
            </a:endParaRPr>
          </a:p>
        </p:txBody>
      </p:sp>
      <p:sp>
        <p:nvSpPr>
          <p:cNvPr id="10" name="Text 3"/>
          <p:cNvSpPr/>
          <p:nvPr/>
        </p:nvSpPr>
        <p:spPr>
          <a:xfrm>
            <a:off x="833199" y="1586538"/>
            <a:ext cx="10116741" cy="555427"/>
          </a:xfrm>
          <a:prstGeom prst="rect">
            <a:avLst/>
          </a:prstGeom>
          <a:noFill/>
          <a:ln/>
        </p:spPr>
        <p:txBody>
          <a:bodyPr wrap="none" rtlCol="0" anchor="t"/>
          <a:lstStyle/>
          <a:p>
            <a:pPr>
              <a:lnSpc>
                <a:spcPts val="4374"/>
              </a:lnSpc>
            </a:pPr>
            <a:r>
              <a:rPr lang="en-US" sz="3499" dirty="0">
                <a:solidFill>
                  <a:srgbClr val="272D45"/>
                </a:solidFill>
                <a:latin typeface="Kanit" pitchFamily="34" charset="0"/>
                <a:ea typeface="Kanit" pitchFamily="34" charset="-122"/>
                <a:cs typeface="Kanit" pitchFamily="34" charset="-120"/>
              </a:rPr>
              <a:t>Profitability Ratios:</a:t>
            </a:r>
          </a:p>
        </p:txBody>
      </p:sp>
      <p:sp>
        <p:nvSpPr>
          <p:cNvPr id="8" name="TextBox 7"/>
          <p:cNvSpPr txBox="1"/>
          <p:nvPr/>
        </p:nvSpPr>
        <p:spPr>
          <a:xfrm>
            <a:off x="833199" y="5695062"/>
            <a:ext cx="13623030" cy="1858842"/>
          </a:xfrm>
          <a:prstGeom prst="rect">
            <a:avLst/>
          </a:prstGeom>
          <a:noFill/>
        </p:spPr>
        <p:txBody>
          <a:bodyPr wrap="square" rtlCol="0">
            <a:spAutoFit/>
          </a:bodyPr>
          <a:lstStyle/>
          <a:p>
            <a:pPr>
              <a:lnSpc>
                <a:spcPts val="2799"/>
              </a:lnSpc>
            </a:pPr>
            <a:r>
              <a:rPr lang="en-IN" sz="1750" dirty="0">
                <a:solidFill>
                  <a:srgbClr val="2C3249"/>
                </a:solidFill>
                <a:latin typeface="Martel Sans" pitchFamily="34" charset="0"/>
                <a:ea typeface="Martel Sans" pitchFamily="34" charset="-122"/>
                <a:cs typeface="Martel Sans" pitchFamily="34" charset="-120"/>
              </a:rPr>
              <a:t>Similarly all other Ratios such as:   </a:t>
            </a:r>
          </a:p>
          <a:p>
            <a:pPr>
              <a:lnSpc>
                <a:spcPts val="2799"/>
              </a:lnSpc>
            </a:pPr>
            <a:endParaRPr lang="en-IN" sz="1750" dirty="0">
              <a:solidFill>
                <a:srgbClr val="2C3249"/>
              </a:solidFill>
              <a:latin typeface="Martel Sans" pitchFamily="34" charset="0"/>
              <a:ea typeface="Martel Sans" pitchFamily="34" charset="-122"/>
              <a:cs typeface="Martel Sans" pitchFamily="34" charset="-120"/>
            </a:endParaRPr>
          </a:p>
          <a:p>
            <a:pPr>
              <a:lnSpc>
                <a:spcPts val="2799"/>
              </a:lnSpc>
            </a:pPr>
            <a:r>
              <a:rPr lang="en-IN" sz="1750" dirty="0">
                <a:solidFill>
                  <a:srgbClr val="2C3249"/>
                </a:solidFill>
                <a:latin typeface="Martel Sans" pitchFamily="34" charset="0"/>
                <a:ea typeface="Martel Sans" pitchFamily="34" charset="-122"/>
                <a:cs typeface="Martel Sans" pitchFamily="34" charset="-120"/>
              </a:rPr>
              <a:t>2.Liquidity Ratios, 3.Leverage Ratios, 4.Activity or Efficiency Ratios, 5.Cash Flow Ratios, 6.Solvency Ratios, 7.Coverage Ratios, 8.Profitability Growth Ratios, 9.Inventory Management Ratios, 10.Activity Turnover Ratios, 11.Working Capital Ratios, 12.Liability-Related Ratios, 13.Miscellaneous Ratios have been explained in the python notebook in text cell. Refer for details.</a:t>
            </a:r>
          </a:p>
        </p:txBody>
      </p:sp>
      <p:sp>
        <p:nvSpPr>
          <p:cNvPr id="11" name="TextBox 10"/>
          <p:cNvSpPr txBox="1"/>
          <p:nvPr/>
        </p:nvSpPr>
        <p:spPr>
          <a:xfrm>
            <a:off x="979714" y="7707086"/>
            <a:ext cx="4136572" cy="369332"/>
          </a:xfrm>
          <a:prstGeom prst="rect">
            <a:avLst/>
          </a:prstGeom>
          <a:noFill/>
        </p:spPr>
        <p:txBody>
          <a:bodyPr wrap="square" rtlCol="0">
            <a:spAutoFit/>
          </a:bodyPr>
          <a:lstStyle/>
          <a:p>
            <a:r>
              <a:rPr lang="en-IN" dirty="0" smtClean="0">
                <a:solidFill>
                  <a:schemeClr val="bg2">
                    <a:lumMod val="75000"/>
                  </a:schemeClr>
                </a:solidFill>
              </a:rPr>
              <a:t>C# = Column Number</a:t>
            </a:r>
            <a:endParaRPr lang="en-IN" dirty="0">
              <a:solidFill>
                <a:schemeClr val="bg2">
                  <a:lumMod val="75000"/>
                </a:schemeClr>
              </a:solidFill>
            </a:endParaRPr>
          </a:p>
        </p:txBody>
      </p:sp>
    </p:spTree>
    <p:extLst>
      <p:ext uri="{BB962C8B-B14F-4D97-AF65-F5344CB8AC3E}">
        <p14:creationId xmlns:p14="http://schemas.microsoft.com/office/powerpoint/2010/main" val="2927505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2100"/>
          </a:xfrm>
          <a:prstGeom prst="rect">
            <a:avLst/>
          </a:prstGeom>
          <a:solidFill>
            <a:srgbClr val="FFFFFF"/>
          </a:solidFill>
          <a:ln/>
        </p:spPr>
      </p:sp>
      <p:sp>
        <p:nvSpPr>
          <p:cNvPr id="4" name="Text 2"/>
          <p:cNvSpPr/>
          <p:nvPr/>
        </p:nvSpPr>
        <p:spPr>
          <a:xfrm>
            <a:off x="2076807" y="606504"/>
            <a:ext cx="10476786" cy="1378268"/>
          </a:xfrm>
          <a:prstGeom prst="rect">
            <a:avLst/>
          </a:prstGeom>
          <a:noFill/>
          <a:ln/>
        </p:spPr>
        <p:txBody>
          <a:bodyPr wrap="square" rtlCol="0" anchor="t"/>
          <a:lstStyle/>
          <a:p>
            <a:pPr marL="0" indent="0">
              <a:lnSpc>
                <a:spcPts val="5427"/>
              </a:lnSpc>
              <a:buNone/>
            </a:pPr>
            <a:r>
              <a:rPr lang="en-US" sz="4342" dirty="0">
                <a:solidFill>
                  <a:srgbClr val="272D45"/>
                </a:solidFill>
                <a:latin typeface="Kanit" pitchFamily="34" charset="0"/>
                <a:ea typeface="Kanit" pitchFamily="34" charset="-122"/>
                <a:cs typeface="Kanit" pitchFamily="34" charset="-120"/>
              </a:rPr>
              <a:t>Exploratory Data Analysis: Data Exploration</a:t>
            </a:r>
            <a:endParaRPr lang="en-US" sz="4342" dirty="0"/>
          </a:p>
        </p:txBody>
      </p:sp>
      <p:sp>
        <p:nvSpPr>
          <p:cNvPr id="5" name="Shape 3"/>
          <p:cNvSpPr/>
          <p:nvPr/>
        </p:nvSpPr>
        <p:spPr>
          <a:xfrm>
            <a:off x="2076807" y="2598182"/>
            <a:ext cx="496253" cy="496253"/>
          </a:xfrm>
          <a:prstGeom prst="roundRect">
            <a:avLst>
              <a:gd name="adj" fmla="val 20001"/>
            </a:avLst>
          </a:prstGeom>
          <a:solidFill>
            <a:srgbClr val="DFECE9"/>
          </a:solidFill>
          <a:ln w="7620">
            <a:solidFill>
              <a:srgbClr val="C5D2CF"/>
            </a:solidFill>
            <a:prstDash val="solid"/>
          </a:ln>
        </p:spPr>
      </p:sp>
      <p:sp>
        <p:nvSpPr>
          <p:cNvPr id="6" name="Text 4"/>
          <p:cNvSpPr/>
          <p:nvPr/>
        </p:nvSpPr>
        <p:spPr>
          <a:xfrm>
            <a:off x="2274570" y="2639497"/>
            <a:ext cx="100608" cy="413504"/>
          </a:xfrm>
          <a:prstGeom prst="rect">
            <a:avLst/>
          </a:prstGeom>
          <a:noFill/>
          <a:ln/>
        </p:spPr>
        <p:txBody>
          <a:bodyPr wrap="none" rtlCol="0" anchor="t"/>
          <a:lstStyle/>
          <a:p>
            <a:pPr marL="0" indent="0" algn="ctr">
              <a:lnSpc>
                <a:spcPts val="3256"/>
              </a:lnSpc>
              <a:buNone/>
            </a:pPr>
            <a:r>
              <a:rPr lang="en-US" sz="2605" dirty="0">
                <a:solidFill>
                  <a:srgbClr val="2C3249"/>
                </a:solidFill>
                <a:latin typeface="Kanit" pitchFamily="34" charset="0"/>
                <a:ea typeface="Kanit" pitchFamily="34" charset="-122"/>
                <a:cs typeface="Kanit" pitchFamily="34" charset="-120"/>
              </a:rPr>
              <a:t>1</a:t>
            </a:r>
            <a:endParaRPr lang="en-US" sz="2605" dirty="0"/>
          </a:p>
        </p:txBody>
      </p:sp>
      <p:sp>
        <p:nvSpPr>
          <p:cNvPr id="7" name="Text 5"/>
          <p:cNvSpPr/>
          <p:nvPr/>
        </p:nvSpPr>
        <p:spPr>
          <a:xfrm>
            <a:off x="2793563" y="2674025"/>
            <a:ext cx="2757011" cy="344686"/>
          </a:xfrm>
          <a:prstGeom prst="rect">
            <a:avLst/>
          </a:prstGeom>
          <a:noFill/>
          <a:ln/>
        </p:spPr>
        <p:txBody>
          <a:bodyPr wrap="none" rtlCol="0" anchor="t"/>
          <a:lstStyle/>
          <a:p>
            <a:pPr marL="0" indent="0">
              <a:lnSpc>
                <a:spcPts val="2714"/>
              </a:lnSpc>
              <a:buNone/>
            </a:pPr>
            <a:r>
              <a:rPr lang="en-US" sz="2171" dirty="0">
                <a:solidFill>
                  <a:srgbClr val="2C3249"/>
                </a:solidFill>
                <a:latin typeface="Kanit" pitchFamily="34" charset="0"/>
                <a:ea typeface="Kanit" pitchFamily="34" charset="-122"/>
                <a:cs typeface="Kanit" pitchFamily="34" charset="-120"/>
              </a:rPr>
              <a:t>Data Shape and Types</a:t>
            </a:r>
            <a:endParaRPr lang="en-US" sz="2171" dirty="0"/>
          </a:p>
        </p:txBody>
      </p:sp>
      <p:sp>
        <p:nvSpPr>
          <p:cNvPr id="8" name="Text 6"/>
          <p:cNvSpPr/>
          <p:nvPr/>
        </p:nvSpPr>
        <p:spPr>
          <a:xfrm>
            <a:off x="2793563" y="3150989"/>
            <a:ext cx="4411385" cy="1411605"/>
          </a:xfrm>
          <a:prstGeom prst="rect">
            <a:avLst/>
          </a:prstGeom>
          <a:noFill/>
          <a:ln/>
        </p:spPr>
        <p:txBody>
          <a:bodyPr wrap="square" rtlCol="0" anchor="t"/>
          <a:lstStyle/>
          <a:p>
            <a:pPr marL="0" indent="0">
              <a:lnSpc>
                <a:spcPts val="2779"/>
              </a:lnSpc>
              <a:buNone/>
            </a:pPr>
            <a:r>
              <a:rPr lang="en-US" sz="1737" dirty="0">
                <a:solidFill>
                  <a:srgbClr val="2C3249"/>
                </a:solidFill>
                <a:latin typeface="Martel Sans" pitchFamily="34" charset="0"/>
                <a:ea typeface="Martel Sans" pitchFamily="34" charset="-122"/>
                <a:cs typeface="Martel Sans" pitchFamily="34" charset="-120"/>
              </a:rPr>
              <a:t>The initial exploration of the dataset revealed that it has (6819, 95), and the variables are of the following data types: [float64(93), int64(2)].</a:t>
            </a:r>
            <a:endParaRPr lang="en-US" sz="1737" dirty="0"/>
          </a:p>
        </p:txBody>
      </p:sp>
      <p:sp>
        <p:nvSpPr>
          <p:cNvPr id="9" name="Shape 7"/>
          <p:cNvSpPr/>
          <p:nvPr/>
        </p:nvSpPr>
        <p:spPr>
          <a:xfrm>
            <a:off x="7425452" y="2598182"/>
            <a:ext cx="496253" cy="496253"/>
          </a:xfrm>
          <a:prstGeom prst="roundRect">
            <a:avLst>
              <a:gd name="adj" fmla="val 20001"/>
            </a:avLst>
          </a:prstGeom>
          <a:solidFill>
            <a:srgbClr val="DFECE9"/>
          </a:solidFill>
          <a:ln w="7620">
            <a:solidFill>
              <a:srgbClr val="C5D2CF"/>
            </a:solidFill>
            <a:prstDash val="solid"/>
          </a:ln>
        </p:spPr>
      </p:sp>
      <p:sp>
        <p:nvSpPr>
          <p:cNvPr id="10" name="Text 8"/>
          <p:cNvSpPr/>
          <p:nvPr/>
        </p:nvSpPr>
        <p:spPr>
          <a:xfrm>
            <a:off x="7589877" y="2639497"/>
            <a:ext cx="167402" cy="413504"/>
          </a:xfrm>
          <a:prstGeom prst="rect">
            <a:avLst/>
          </a:prstGeom>
          <a:noFill/>
          <a:ln/>
        </p:spPr>
        <p:txBody>
          <a:bodyPr wrap="none" rtlCol="0" anchor="t"/>
          <a:lstStyle/>
          <a:p>
            <a:pPr marL="0" indent="0" algn="ctr">
              <a:lnSpc>
                <a:spcPts val="3256"/>
              </a:lnSpc>
              <a:buNone/>
            </a:pPr>
            <a:r>
              <a:rPr lang="en-US" sz="2605" dirty="0">
                <a:solidFill>
                  <a:srgbClr val="2C3249"/>
                </a:solidFill>
                <a:latin typeface="Kanit" pitchFamily="34" charset="0"/>
                <a:ea typeface="Kanit" pitchFamily="34" charset="-122"/>
                <a:cs typeface="Kanit" pitchFamily="34" charset="-120"/>
              </a:rPr>
              <a:t>2</a:t>
            </a:r>
            <a:endParaRPr lang="en-US" sz="2605" dirty="0"/>
          </a:p>
        </p:txBody>
      </p:sp>
      <p:sp>
        <p:nvSpPr>
          <p:cNvPr id="11" name="Text 9"/>
          <p:cNvSpPr/>
          <p:nvPr/>
        </p:nvSpPr>
        <p:spPr>
          <a:xfrm>
            <a:off x="8142208" y="2674025"/>
            <a:ext cx="3211116" cy="344686"/>
          </a:xfrm>
          <a:prstGeom prst="rect">
            <a:avLst/>
          </a:prstGeom>
          <a:noFill/>
          <a:ln/>
        </p:spPr>
        <p:txBody>
          <a:bodyPr wrap="none" rtlCol="0" anchor="t"/>
          <a:lstStyle/>
          <a:p>
            <a:pPr marL="0" indent="0">
              <a:lnSpc>
                <a:spcPts val="2714"/>
              </a:lnSpc>
              <a:buNone/>
            </a:pPr>
            <a:r>
              <a:rPr lang="en-US" sz="2171" dirty="0">
                <a:solidFill>
                  <a:srgbClr val="2C3249"/>
                </a:solidFill>
                <a:latin typeface="Kanit" pitchFamily="34" charset="0"/>
                <a:ea typeface="Kanit" pitchFamily="34" charset="-122"/>
                <a:cs typeface="Kanit" pitchFamily="34" charset="-120"/>
              </a:rPr>
              <a:t>Null Values and Duplicates</a:t>
            </a:r>
            <a:endParaRPr lang="en-US" sz="2171" dirty="0"/>
          </a:p>
        </p:txBody>
      </p:sp>
      <p:sp>
        <p:nvSpPr>
          <p:cNvPr id="12" name="Text 10"/>
          <p:cNvSpPr/>
          <p:nvPr/>
        </p:nvSpPr>
        <p:spPr>
          <a:xfrm>
            <a:off x="8142208" y="3150989"/>
            <a:ext cx="4411385" cy="1411605"/>
          </a:xfrm>
          <a:prstGeom prst="rect">
            <a:avLst/>
          </a:prstGeom>
          <a:noFill/>
          <a:ln/>
        </p:spPr>
        <p:txBody>
          <a:bodyPr wrap="square" rtlCol="0" anchor="t"/>
          <a:lstStyle/>
          <a:p>
            <a:pPr marL="0" indent="0">
              <a:lnSpc>
                <a:spcPts val="2779"/>
              </a:lnSpc>
              <a:buNone/>
            </a:pPr>
            <a:r>
              <a:rPr lang="en-US" sz="1737" dirty="0">
                <a:solidFill>
                  <a:srgbClr val="2C3249"/>
                </a:solidFill>
                <a:latin typeface="Martel Sans" pitchFamily="34" charset="0"/>
                <a:ea typeface="Martel Sans" pitchFamily="34" charset="-122"/>
                <a:cs typeface="Martel Sans" pitchFamily="34" charset="-120"/>
              </a:rPr>
              <a:t>We checked the dataset for any missing values and duplicate records. The analysis showed that there are 0 null values and 0 duplicate records in the dataset.</a:t>
            </a:r>
            <a:endParaRPr lang="en-US" sz="1737" dirty="0"/>
          </a:p>
        </p:txBody>
      </p:sp>
      <p:sp>
        <p:nvSpPr>
          <p:cNvPr id="13" name="Shape 11"/>
          <p:cNvSpPr/>
          <p:nvPr/>
        </p:nvSpPr>
        <p:spPr>
          <a:xfrm>
            <a:off x="2076807" y="4955381"/>
            <a:ext cx="496253" cy="496253"/>
          </a:xfrm>
          <a:prstGeom prst="roundRect">
            <a:avLst>
              <a:gd name="adj" fmla="val 20001"/>
            </a:avLst>
          </a:prstGeom>
          <a:solidFill>
            <a:srgbClr val="DFECE9"/>
          </a:solidFill>
          <a:ln w="7620">
            <a:solidFill>
              <a:srgbClr val="C5D2CF"/>
            </a:solidFill>
            <a:prstDash val="solid"/>
          </a:ln>
        </p:spPr>
      </p:sp>
      <p:sp>
        <p:nvSpPr>
          <p:cNvPr id="14" name="Text 12"/>
          <p:cNvSpPr/>
          <p:nvPr/>
        </p:nvSpPr>
        <p:spPr>
          <a:xfrm>
            <a:off x="2239923" y="4996696"/>
            <a:ext cx="170021" cy="413504"/>
          </a:xfrm>
          <a:prstGeom prst="rect">
            <a:avLst/>
          </a:prstGeom>
          <a:noFill/>
          <a:ln/>
        </p:spPr>
        <p:txBody>
          <a:bodyPr wrap="none" rtlCol="0" anchor="t"/>
          <a:lstStyle/>
          <a:p>
            <a:pPr marL="0" indent="0" algn="ctr">
              <a:lnSpc>
                <a:spcPts val="3256"/>
              </a:lnSpc>
              <a:buNone/>
            </a:pPr>
            <a:r>
              <a:rPr lang="en-US" sz="2605" dirty="0">
                <a:solidFill>
                  <a:srgbClr val="2C3249"/>
                </a:solidFill>
                <a:latin typeface="Kanit" pitchFamily="34" charset="0"/>
                <a:ea typeface="Kanit" pitchFamily="34" charset="-122"/>
                <a:cs typeface="Kanit" pitchFamily="34" charset="-120"/>
              </a:rPr>
              <a:t>3</a:t>
            </a:r>
            <a:endParaRPr lang="en-US" sz="2605" dirty="0"/>
          </a:p>
        </p:txBody>
      </p:sp>
      <p:sp>
        <p:nvSpPr>
          <p:cNvPr id="15" name="Text 13"/>
          <p:cNvSpPr/>
          <p:nvPr/>
        </p:nvSpPr>
        <p:spPr>
          <a:xfrm>
            <a:off x="2793563" y="5031224"/>
            <a:ext cx="3334583" cy="344686"/>
          </a:xfrm>
          <a:prstGeom prst="rect">
            <a:avLst/>
          </a:prstGeom>
          <a:noFill/>
          <a:ln/>
        </p:spPr>
        <p:txBody>
          <a:bodyPr wrap="none" rtlCol="0" anchor="t"/>
          <a:lstStyle/>
          <a:p>
            <a:pPr marL="0" indent="0">
              <a:lnSpc>
                <a:spcPts val="2714"/>
              </a:lnSpc>
              <a:buNone/>
            </a:pPr>
            <a:r>
              <a:rPr lang="en-US" sz="2171" dirty="0">
                <a:solidFill>
                  <a:srgbClr val="2C3249"/>
                </a:solidFill>
                <a:latin typeface="Kanit" pitchFamily="34" charset="0"/>
                <a:ea typeface="Kanit" pitchFamily="34" charset="-122"/>
                <a:cs typeface="Kanit" pitchFamily="34" charset="-120"/>
              </a:rPr>
              <a:t>Target Variable Distribution</a:t>
            </a:r>
            <a:endParaRPr lang="en-US" sz="2171" dirty="0"/>
          </a:p>
        </p:txBody>
      </p:sp>
      <p:sp>
        <p:nvSpPr>
          <p:cNvPr id="16" name="Text 14"/>
          <p:cNvSpPr/>
          <p:nvPr/>
        </p:nvSpPr>
        <p:spPr>
          <a:xfrm>
            <a:off x="2793563" y="5508188"/>
            <a:ext cx="4411385" cy="1411605"/>
          </a:xfrm>
          <a:prstGeom prst="rect">
            <a:avLst/>
          </a:prstGeom>
          <a:noFill/>
          <a:ln/>
        </p:spPr>
        <p:txBody>
          <a:bodyPr wrap="square" rtlCol="0" anchor="t"/>
          <a:lstStyle/>
          <a:p>
            <a:pPr marL="0" indent="0">
              <a:lnSpc>
                <a:spcPts val="2779"/>
              </a:lnSpc>
              <a:buNone/>
            </a:pPr>
            <a:r>
              <a:rPr lang="en-US" sz="1737" dirty="0">
                <a:solidFill>
                  <a:srgbClr val="2C3249"/>
                </a:solidFill>
                <a:latin typeface="Martel Sans" pitchFamily="34" charset="0"/>
                <a:ea typeface="Martel Sans" pitchFamily="34" charset="-122"/>
                <a:cs typeface="Martel Sans" pitchFamily="34" charset="-120"/>
              </a:rPr>
              <a:t>The distribution of the "Bankrupt" target variable shows that 3.22% of the companies in the dataset have filed for bankruptcy, while </a:t>
            </a:r>
            <a:r>
              <a:rPr lang="en-US" sz="1737" dirty="0" smtClean="0">
                <a:solidFill>
                  <a:srgbClr val="2C3249"/>
                </a:solidFill>
                <a:latin typeface="Martel Sans" pitchFamily="34" charset="0"/>
                <a:ea typeface="Martel Sans" pitchFamily="34" charset="-122"/>
                <a:cs typeface="Martel Sans" pitchFamily="34" charset="-120"/>
              </a:rPr>
              <a:t>96.78% </a:t>
            </a:r>
            <a:r>
              <a:rPr lang="en-US" sz="1737" dirty="0">
                <a:solidFill>
                  <a:srgbClr val="2C3249"/>
                </a:solidFill>
                <a:latin typeface="Martel Sans" pitchFamily="34" charset="0"/>
                <a:ea typeface="Martel Sans" pitchFamily="34" charset="-122"/>
                <a:cs typeface="Martel Sans" pitchFamily="34" charset="-120"/>
              </a:rPr>
              <a:t>have not.</a:t>
            </a:r>
            <a:endParaRPr lang="en-US" sz="1737" dirty="0"/>
          </a:p>
        </p:txBody>
      </p:sp>
      <p:sp>
        <p:nvSpPr>
          <p:cNvPr id="17" name="Shape 15"/>
          <p:cNvSpPr/>
          <p:nvPr/>
        </p:nvSpPr>
        <p:spPr>
          <a:xfrm>
            <a:off x="7425452" y="4955381"/>
            <a:ext cx="496253" cy="496253"/>
          </a:xfrm>
          <a:prstGeom prst="roundRect">
            <a:avLst>
              <a:gd name="adj" fmla="val 20001"/>
            </a:avLst>
          </a:prstGeom>
          <a:solidFill>
            <a:srgbClr val="DFECE9"/>
          </a:solidFill>
          <a:ln w="7620">
            <a:solidFill>
              <a:srgbClr val="C5D2CF"/>
            </a:solidFill>
            <a:prstDash val="solid"/>
          </a:ln>
        </p:spPr>
      </p:sp>
      <p:sp>
        <p:nvSpPr>
          <p:cNvPr id="18" name="Text 16"/>
          <p:cNvSpPr/>
          <p:nvPr/>
        </p:nvSpPr>
        <p:spPr>
          <a:xfrm>
            <a:off x="7584043" y="4996696"/>
            <a:ext cx="178951" cy="413504"/>
          </a:xfrm>
          <a:prstGeom prst="rect">
            <a:avLst/>
          </a:prstGeom>
          <a:noFill/>
          <a:ln/>
        </p:spPr>
        <p:txBody>
          <a:bodyPr wrap="none" rtlCol="0" anchor="t"/>
          <a:lstStyle/>
          <a:p>
            <a:pPr marL="0" indent="0" algn="ctr">
              <a:lnSpc>
                <a:spcPts val="3256"/>
              </a:lnSpc>
              <a:buNone/>
            </a:pPr>
            <a:r>
              <a:rPr lang="en-US" sz="2605" dirty="0">
                <a:solidFill>
                  <a:srgbClr val="2C3249"/>
                </a:solidFill>
                <a:latin typeface="Kanit" pitchFamily="34" charset="0"/>
                <a:ea typeface="Kanit" pitchFamily="34" charset="-122"/>
                <a:cs typeface="Kanit" pitchFamily="34" charset="-120"/>
              </a:rPr>
              <a:t>4</a:t>
            </a:r>
            <a:endParaRPr lang="en-US" sz="2605" dirty="0"/>
          </a:p>
        </p:txBody>
      </p:sp>
      <p:sp>
        <p:nvSpPr>
          <p:cNvPr id="19" name="Text 17"/>
          <p:cNvSpPr/>
          <p:nvPr/>
        </p:nvSpPr>
        <p:spPr>
          <a:xfrm>
            <a:off x="8142208" y="5031224"/>
            <a:ext cx="2757011" cy="344686"/>
          </a:xfrm>
          <a:prstGeom prst="rect">
            <a:avLst/>
          </a:prstGeom>
          <a:noFill/>
          <a:ln/>
        </p:spPr>
        <p:txBody>
          <a:bodyPr wrap="none" rtlCol="0" anchor="t"/>
          <a:lstStyle/>
          <a:p>
            <a:pPr marL="0" indent="0">
              <a:lnSpc>
                <a:spcPts val="2714"/>
              </a:lnSpc>
              <a:buNone/>
            </a:pPr>
            <a:r>
              <a:rPr lang="en-US" sz="2171" dirty="0">
                <a:solidFill>
                  <a:srgbClr val="2C3249"/>
                </a:solidFill>
                <a:latin typeface="Kanit" pitchFamily="34" charset="0"/>
                <a:ea typeface="Kanit" pitchFamily="34" charset="-122"/>
                <a:cs typeface="Kanit" pitchFamily="34" charset="-120"/>
              </a:rPr>
              <a:t>Imbalance Ratio</a:t>
            </a:r>
            <a:endParaRPr lang="en-US" sz="2171" dirty="0"/>
          </a:p>
        </p:txBody>
      </p:sp>
      <p:sp>
        <p:nvSpPr>
          <p:cNvPr id="20" name="Text 18"/>
          <p:cNvSpPr/>
          <p:nvPr/>
        </p:nvSpPr>
        <p:spPr>
          <a:xfrm>
            <a:off x="8142208" y="5508188"/>
            <a:ext cx="4411385" cy="2117408"/>
          </a:xfrm>
          <a:prstGeom prst="rect">
            <a:avLst/>
          </a:prstGeom>
          <a:noFill/>
          <a:ln/>
        </p:spPr>
        <p:txBody>
          <a:bodyPr wrap="square" rtlCol="0" anchor="t"/>
          <a:lstStyle/>
          <a:p>
            <a:pPr marL="0" indent="0">
              <a:lnSpc>
                <a:spcPts val="2779"/>
              </a:lnSpc>
              <a:buNone/>
            </a:pPr>
            <a:r>
              <a:rPr lang="en-US" sz="1737" dirty="0">
                <a:solidFill>
                  <a:srgbClr val="2C3249"/>
                </a:solidFill>
                <a:latin typeface="Martel Sans" pitchFamily="34" charset="0"/>
                <a:ea typeface="Martel Sans" pitchFamily="34" charset="-122"/>
                <a:cs typeface="Martel Sans" pitchFamily="34" charset="-120"/>
              </a:rPr>
              <a:t>The imbalance ratio, calculated as the ratio of the majority class (non-bankrupt) to the minority class (bankrupt), is 30.0. This indicates a significant class imbalance, which will need to be addressed during the modeling process.</a:t>
            </a:r>
            <a:endParaRPr lang="en-US" sz="1737"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959525" y="977503"/>
            <a:ext cx="9053751" cy="1191101"/>
          </a:xfrm>
          <a:prstGeom prst="rect">
            <a:avLst/>
          </a:prstGeom>
          <a:noFill/>
          <a:ln/>
        </p:spPr>
        <p:txBody>
          <a:bodyPr wrap="square" rtlCol="0" anchor="t"/>
          <a:lstStyle/>
          <a:p>
            <a:pPr marL="0" indent="0">
              <a:lnSpc>
                <a:spcPts val="4690"/>
              </a:lnSpc>
              <a:buNone/>
            </a:pPr>
            <a:r>
              <a:rPr lang="en-US" sz="3752" dirty="0" smtClean="0">
                <a:solidFill>
                  <a:srgbClr val="272D45"/>
                </a:solidFill>
                <a:latin typeface="Kanit" pitchFamily="34" charset="0"/>
                <a:ea typeface="Kanit" pitchFamily="34" charset="-122"/>
                <a:cs typeface="Kanit" pitchFamily="34" charset="-120"/>
              </a:rPr>
              <a:t>Exploratory Data Analysis: Numerical Variables</a:t>
            </a:r>
            <a:endParaRPr lang="en-US" sz="3752" dirty="0"/>
          </a:p>
        </p:txBody>
      </p:sp>
      <p:sp>
        <p:nvSpPr>
          <p:cNvPr id="6" name="Shape 3"/>
          <p:cNvSpPr/>
          <p:nvPr/>
        </p:nvSpPr>
        <p:spPr>
          <a:xfrm>
            <a:off x="959525" y="2603421"/>
            <a:ext cx="428863" cy="428863"/>
          </a:xfrm>
          <a:prstGeom prst="roundRect">
            <a:avLst>
              <a:gd name="adj" fmla="val 20000"/>
            </a:avLst>
          </a:prstGeom>
          <a:solidFill>
            <a:srgbClr val="DFECE9"/>
          </a:solidFill>
          <a:ln w="7620">
            <a:solidFill>
              <a:srgbClr val="C5D2CF"/>
            </a:solidFill>
            <a:prstDash val="solid"/>
          </a:ln>
        </p:spPr>
      </p:sp>
      <p:sp>
        <p:nvSpPr>
          <p:cNvPr id="7" name="Text 4"/>
          <p:cNvSpPr/>
          <p:nvPr/>
        </p:nvSpPr>
        <p:spPr>
          <a:xfrm>
            <a:off x="1130498" y="2639139"/>
            <a:ext cx="86916" cy="357307"/>
          </a:xfrm>
          <a:prstGeom prst="rect">
            <a:avLst/>
          </a:prstGeom>
          <a:noFill/>
          <a:ln/>
        </p:spPr>
        <p:txBody>
          <a:bodyPr wrap="none" rtlCol="0" anchor="t"/>
          <a:lstStyle/>
          <a:p>
            <a:pPr marL="0" indent="0" algn="ctr">
              <a:lnSpc>
                <a:spcPts val="2814"/>
              </a:lnSpc>
              <a:buNone/>
            </a:pPr>
            <a:r>
              <a:rPr lang="en-US" sz="2251" dirty="0">
                <a:solidFill>
                  <a:srgbClr val="2C3249"/>
                </a:solidFill>
                <a:latin typeface="Kanit" pitchFamily="34" charset="0"/>
                <a:ea typeface="Kanit" pitchFamily="34" charset="-122"/>
                <a:cs typeface="Kanit" pitchFamily="34" charset="-120"/>
              </a:rPr>
              <a:t>1</a:t>
            </a:r>
            <a:endParaRPr lang="en-US" sz="2251" dirty="0"/>
          </a:p>
        </p:txBody>
      </p:sp>
      <p:sp>
        <p:nvSpPr>
          <p:cNvPr id="8" name="Text 5"/>
          <p:cNvSpPr/>
          <p:nvPr/>
        </p:nvSpPr>
        <p:spPr>
          <a:xfrm>
            <a:off x="1584544" y="2608217"/>
            <a:ext cx="3517344" cy="297775"/>
          </a:xfrm>
          <a:prstGeom prst="rect">
            <a:avLst/>
          </a:prstGeom>
          <a:noFill/>
          <a:ln/>
        </p:spPr>
        <p:txBody>
          <a:bodyPr wrap="none" rtlCol="0" anchor="t"/>
          <a:lstStyle/>
          <a:p>
            <a:pPr>
              <a:lnSpc>
                <a:spcPts val="2734"/>
              </a:lnSpc>
            </a:pPr>
            <a:r>
              <a:rPr lang="en-US" sz="2000" dirty="0">
                <a:solidFill>
                  <a:srgbClr val="272D45"/>
                </a:solidFill>
                <a:latin typeface="Kanit" pitchFamily="34" charset="0"/>
                <a:ea typeface="Kanit" pitchFamily="34" charset="-122"/>
                <a:cs typeface="Kanit" pitchFamily="34" charset="-120"/>
              </a:rPr>
              <a:t>Histograms of Key Variables</a:t>
            </a:r>
            <a:endParaRPr lang="en-US" sz="2000" dirty="0"/>
          </a:p>
        </p:txBody>
      </p:sp>
      <p:sp>
        <p:nvSpPr>
          <p:cNvPr id="9" name="Text 6"/>
          <p:cNvSpPr/>
          <p:nvPr/>
        </p:nvSpPr>
        <p:spPr>
          <a:xfrm>
            <a:off x="1578888" y="3080980"/>
            <a:ext cx="3812262" cy="1524595"/>
          </a:xfrm>
          <a:prstGeom prst="rect">
            <a:avLst/>
          </a:prstGeom>
          <a:noFill/>
          <a:ln/>
        </p:spPr>
        <p:txBody>
          <a:bodyPr wrap="square" rtlCol="0" anchor="t"/>
          <a:lstStyle/>
          <a:p>
            <a:pPr>
              <a:lnSpc>
                <a:spcPts val="2401"/>
              </a:lnSpc>
            </a:pPr>
            <a:r>
              <a:rPr lang="en-US" sz="1501" dirty="0">
                <a:solidFill>
                  <a:srgbClr val="2C3249"/>
                </a:solidFill>
                <a:latin typeface="Martel Sans" pitchFamily="34" charset="0"/>
                <a:ea typeface="Martel Sans" pitchFamily="34" charset="-122"/>
                <a:cs typeface="Martel Sans" pitchFamily="34" charset="-120"/>
              </a:rPr>
              <a:t>The histograms of the key numerical variables, such as ROA(A), ROA(B), Net Income to Total Assets, and Debt Ratio %, reveal their distribution patterns and provide insights into the underlying data characteristics.</a:t>
            </a:r>
          </a:p>
        </p:txBody>
      </p:sp>
      <p:sp>
        <p:nvSpPr>
          <p:cNvPr id="10" name="Shape 7"/>
          <p:cNvSpPr/>
          <p:nvPr/>
        </p:nvSpPr>
        <p:spPr>
          <a:xfrm>
            <a:off x="5581650" y="2603421"/>
            <a:ext cx="428863" cy="428863"/>
          </a:xfrm>
          <a:prstGeom prst="roundRect">
            <a:avLst>
              <a:gd name="adj" fmla="val 20000"/>
            </a:avLst>
          </a:prstGeom>
          <a:solidFill>
            <a:srgbClr val="DFECE9"/>
          </a:solidFill>
          <a:ln w="7620">
            <a:solidFill>
              <a:srgbClr val="C5D2CF"/>
            </a:solidFill>
            <a:prstDash val="solid"/>
          </a:ln>
        </p:spPr>
      </p:sp>
      <p:sp>
        <p:nvSpPr>
          <p:cNvPr id="11" name="Text 8"/>
          <p:cNvSpPr/>
          <p:nvPr/>
        </p:nvSpPr>
        <p:spPr>
          <a:xfrm>
            <a:off x="5723692" y="2639139"/>
            <a:ext cx="144661" cy="357307"/>
          </a:xfrm>
          <a:prstGeom prst="rect">
            <a:avLst/>
          </a:prstGeom>
          <a:noFill/>
          <a:ln/>
        </p:spPr>
        <p:txBody>
          <a:bodyPr wrap="none" rtlCol="0" anchor="t"/>
          <a:lstStyle/>
          <a:p>
            <a:pPr marL="0" indent="0" algn="ctr">
              <a:lnSpc>
                <a:spcPts val="2814"/>
              </a:lnSpc>
              <a:buNone/>
            </a:pPr>
            <a:r>
              <a:rPr lang="en-US" sz="2251" dirty="0">
                <a:solidFill>
                  <a:srgbClr val="2C3249"/>
                </a:solidFill>
                <a:latin typeface="Kanit" pitchFamily="34" charset="0"/>
                <a:ea typeface="Kanit" pitchFamily="34" charset="-122"/>
                <a:cs typeface="Kanit" pitchFamily="34" charset="-120"/>
              </a:rPr>
              <a:t>2</a:t>
            </a:r>
            <a:endParaRPr lang="en-US" sz="2251" dirty="0"/>
          </a:p>
        </p:txBody>
      </p:sp>
      <p:sp>
        <p:nvSpPr>
          <p:cNvPr id="12" name="Text 9"/>
          <p:cNvSpPr/>
          <p:nvPr/>
        </p:nvSpPr>
        <p:spPr>
          <a:xfrm>
            <a:off x="6201013" y="2610122"/>
            <a:ext cx="3624501" cy="297775"/>
          </a:xfrm>
          <a:prstGeom prst="rect">
            <a:avLst/>
          </a:prstGeom>
          <a:noFill/>
          <a:ln/>
        </p:spPr>
        <p:txBody>
          <a:bodyPr wrap="none" rtlCol="0" anchor="t"/>
          <a:lstStyle/>
          <a:p>
            <a:pPr>
              <a:lnSpc>
                <a:spcPts val="2734"/>
              </a:lnSpc>
            </a:pPr>
            <a:r>
              <a:rPr lang="en-US" sz="2000" dirty="0">
                <a:solidFill>
                  <a:srgbClr val="272D45"/>
                </a:solidFill>
                <a:latin typeface="Kanit" pitchFamily="34" charset="0"/>
                <a:ea typeface="Kanit" pitchFamily="34" charset="-122"/>
                <a:cs typeface="Kanit" pitchFamily="34" charset="-120"/>
              </a:rPr>
              <a:t>Descriptive Statistics</a:t>
            </a:r>
            <a:endParaRPr lang="en-US" sz="2000" dirty="0"/>
          </a:p>
        </p:txBody>
      </p:sp>
      <p:sp>
        <p:nvSpPr>
          <p:cNvPr id="13" name="Text 10"/>
          <p:cNvSpPr/>
          <p:nvPr/>
        </p:nvSpPr>
        <p:spPr>
          <a:xfrm>
            <a:off x="6201013" y="3080980"/>
            <a:ext cx="3812262" cy="2439352"/>
          </a:xfrm>
          <a:prstGeom prst="rect">
            <a:avLst/>
          </a:prstGeom>
          <a:noFill/>
          <a:ln/>
        </p:spPr>
        <p:txBody>
          <a:bodyPr wrap="square" rtlCol="0" anchor="t"/>
          <a:lstStyle/>
          <a:p>
            <a:pPr>
              <a:lnSpc>
                <a:spcPts val="2401"/>
              </a:lnSpc>
            </a:pPr>
            <a:r>
              <a:rPr lang="en-US" sz="1501" dirty="0">
                <a:solidFill>
                  <a:srgbClr val="2C3249"/>
                </a:solidFill>
                <a:latin typeface="Martel Sans" pitchFamily="34" charset="0"/>
                <a:ea typeface="Martel Sans" pitchFamily="34" charset="-122"/>
                <a:cs typeface="Martel Sans" pitchFamily="34" charset="-120"/>
              </a:rPr>
              <a:t>The descriptive statistics summary, including measures like mean, median, standard deviation, and extremes, offer a comprehensive understanding of the numerical variables in the dataset.</a:t>
            </a:r>
          </a:p>
          <a:p>
            <a:pPr>
              <a:lnSpc>
                <a:spcPts val="2401"/>
              </a:lnSpc>
            </a:pPr>
            <a:r>
              <a:rPr lang="en-US" sz="1501" dirty="0">
                <a:solidFill>
                  <a:srgbClr val="2C3249"/>
                </a:solidFill>
                <a:latin typeface="Martel Sans" pitchFamily="34" charset="0"/>
                <a:ea typeface="Martel Sans" pitchFamily="34" charset="-122"/>
                <a:cs typeface="Martel Sans" pitchFamily="34" charset="-120"/>
              </a:rPr>
              <a:t>Where we observed that the dataset is normalized in a min max fashion between 0 &amp; 1.</a:t>
            </a:r>
          </a:p>
        </p:txBody>
      </p:sp>
      <p:sp>
        <p:nvSpPr>
          <p:cNvPr id="14" name="Shape 11"/>
          <p:cNvSpPr/>
          <p:nvPr/>
        </p:nvSpPr>
        <p:spPr>
          <a:xfrm>
            <a:off x="959525" y="5859780"/>
            <a:ext cx="428863" cy="428863"/>
          </a:xfrm>
          <a:prstGeom prst="roundRect">
            <a:avLst>
              <a:gd name="adj" fmla="val 20000"/>
            </a:avLst>
          </a:prstGeom>
          <a:solidFill>
            <a:srgbClr val="DFECE9"/>
          </a:solidFill>
          <a:ln w="7620">
            <a:solidFill>
              <a:srgbClr val="C5D2CF"/>
            </a:solidFill>
            <a:prstDash val="solid"/>
          </a:ln>
        </p:spPr>
      </p:sp>
      <p:sp>
        <p:nvSpPr>
          <p:cNvPr id="15" name="Text 12"/>
          <p:cNvSpPr/>
          <p:nvPr/>
        </p:nvSpPr>
        <p:spPr>
          <a:xfrm>
            <a:off x="1100376" y="5895499"/>
            <a:ext cx="147042" cy="357307"/>
          </a:xfrm>
          <a:prstGeom prst="rect">
            <a:avLst/>
          </a:prstGeom>
          <a:noFill/>
          <a:ln/>
        </p:spPr>
        <p:txBody>
          <a:bodyPr wrap="none" rtlCol="0" anchor="t"/>
          <a:lstStyle/>
          <a:p>
            <a:pPr marL="0" indent="0" algn="ctr">
              <a:lnSpc>
                <a:spcPts val="2814"/>
              </a:lnSpc>
              <a:buNone/>
            </a:pPr>
            <a:r>
              <a:rPr lang="en-US" sz="2251" dirty="0">
                <a:solidFill>
                  <a:srgbClr val="2C3249"/>
                </a:solidFill>
                <a:latin typeface="Kanit" pitchFamily="34" charset="0"/>
                <a:ea typeface="Kanit" pitchFamily="34" charset="-122"/>
                <a:cs typeface="Kanit" pitchFamily="34" charset="-120"/>
              </a:rPr>
              <a:t>3</a:t>
            </a:r>
            <a:endParaRPr lang="en-US" sz="2251" dirty="0"/>
          </a:p>
        </p:txBody>
      </p:sp>
      <p:sp>
        <p:nvSpPr>
          <p:cNvPr id="16" name="Text 13"/>
          <p:cNvSpPr/>
          <p:nvPr/>
        </p:nvSpPr>
        <p:spPr>
          <a:xfrm>
            <a:off x="1584544" y="5877792"/>
            <a:ext cx="3644265" cy="297775"/>
          </a:xfrm>
          <a:prstGeom prst="rect">
            <a:avLst/>
          </a:prstGeom>
          <a:noFill/>
          <a:ln/>
        </p:spPr>
        <p:txBody>
          <a:bodyPr wrap="none" rtlCol="0" anchor="t"/>
          <a:lstStyle/>
          <a:p>
            <a:pPr>
              <a:lnSpc>
                <a:spcPts val="2734"/>
              </a:lnSpc>
            </a:pPr>
            <a:r>
              <a:rPr lang="en-US" sz="2000" dirty="0">
                <a:solidFill>
                  <a:srgbClr val="272D45"/>
                </a:solidFill>
                <a:latin typeface="Kanit" pitchFamily="34" charset="0"/>
                <a:ea typeface="Kanit" pitchFamily="34" charset="-122"/>
                <a:cs typeface="Kanit" pitchFamily="34" charset="-120"/>
              </a:rPr>
              <a:t>Correlation </a:t>
            </a:r>
            <a:r>
              <a:rPr lang="en-US" sz="2000" dirty="0" err="1">
                <a:solidFill>
                  <a:srgbClr val="272D45"/>
                </a:solidFill>
                <a:latin typeface="Kanit" pitchFamily="34" charset="0"/>
                <a:ea typeface="Kanit" pitchFamily="34" charset="-122"/>
                <a:cs typeface="Kanit" pitchFamily="34" charset="-120"/>
              </a:rPr>
              <a:t>Heatmap</a:t>
            </a:r>
            <a:endParaRPr lang="en-US" sz="2000" dirty="0"/>
          </a:p>
        </p:txBody>
      </p:sp>
      <p:sp>
        <p:nvSpPr>
          <p:cNvPr id="17" name="Text 14"/>
          <p:cNvSpPr/>
          <p:nvPr/>
        </p:nvSpPr>
        <p:spPr>
          <a:xfrm>
            <a:off x="1578888" y="6337340"/>
            <a:ext cx="8434388" cy="914757"/>
          </a:xfrm>
          <a:prstGeom prst="rect">
            <a:avLst/>
          </a:prstGeom>
          <a:noFill/>
          <a:ln/>
        </p:spPr>
        <p:txBody>
          <a:bodyPr wrap="square" rtlCol="0" anchor="t"/>
          <a:lstStyle/>
          <a:p>
            <a:pPr>
              <a:lnSpc>
                <a:spcPts val="2401"/>
              </a:lnSpc>
            </a:pPr>
            <a:r>
              <a:rPr lang="en-US" sz="1501" dirty="0">
                <a:solidFill>
                  <a:srgbClr val="2C3249"/>
                </a:solidFill>
                <a:latin typeface="Martel Sans" pitchFamily="34" charset="0"/>
                <a:ea typeface="Martel Sans" pitchFamily="34" charset="-122"/>
                <a:cs typeface="Martel Sans" pitchFamily="34" charset="-120"/>
              </a:rPr>
              <a:t>The correlation </a:t>
            </a:r>
            <a:r>
              <a:rPr lang="en-US" sz="1501" dirty="0" smtClean="0">
                <a:solidFill>
                  <a:srgbClr val="2C3249"/>
                </a:solidFill>
                <a:latin typeface="Martel Sans" pitchFamily="34" charset="0"/>
                <a:ea typeface="Martel Sans" pitchFamily="34" charset="-122"/>
                <a:cs typeface="Martel Sans" pitchFamily="34" charset="-120"/>
              </a:rPr>
              <a:t>heat map </a:t>
            </a:r>
            <a:r>
              <a:rPr lang="en-US" sz="1501" dirty="0">
                <a:solidFill>
                  <a:srgbClr val="2C3249"/>
                </a:solidFill>
                <a:latin typeface="Martel Sans" pitchFamily="34" charset="0"/>
                <a:ea typeface="Martel Sans" pitchFamily="34" charset="-122"/>
                <a:cs typeface="Martel Sans" pitchFamily="34" charset="-120"/>
              </a:rPr>
              <a:t>showcases the relationships between the numerical variables, highlighting the strong correlations that will be further explored in the subsequent analysis.</a:t>
            </a:r>
          </a:p>
        </p:txBody>
      </p:sp>
      <p:sp>
        <p:nvSpPr>
          <p:cNvPr id="20" name="TextBox 19"/>
          <p:cNvSpPr txBox="1"/>
          <p:nvPr/>
        </p:nvSpPr>
        <p:spPr>
          <a:xfrm>
            <a:off x="642257" y="7374077"/>
            <a:ext cx="10221686" cy="646331"/>
          </a:xfrm>
          <a:prstGeom prst="rect">
            <a:avLst/>
          </a:prstGeom>
          <a:noFill/>
        </p:spPr>
        <p:txBody>
          <a:bodyPr wrap="square" rtlCol="0">
            <a:spAutoFit/>
          </a:bodyPr>
          <a:lstStyle/>
          <a:p>
            <a:r>
              <a:rPr lang="en-IN" dirty="0" smtClean="0">
                <a:solidFill>
                  <a:schemeClr val="bg2">
                    <a:lumMod val="75000"/>
                  </a:schemeClr>
                </a:solidFill>
              </a:rPr>
              <a:t>*** The categorical variables in this dataset are  only two out which one is our target variable and the other </a:t>
            </a:r>
          </a:p>
          <a:p>
            <a:r>
              <a:rPr lang="en-IN" dirty="0" smtClean="0">
                <a:solidFill>
                  <a:schemeClr val="bg2">
                    <a:lumMod val="75000"/>
                  </a:schemeClr>
                </a:solidFill>
              </a:rPr>
              <a:t>one </a:t>
            </a:r>
            <a:r>
              <a:rPr lang="en-IN" dirty="0">
                <a:solidFill>
                  <a:schemeClr val="bg2">
                    <a:lumMod val="75000"/>
                  </a:schemeClr>
                </a:solidFill>
              </a:rPr>
              <a:t>is Liability-Assets </a:t>
            </a:r>
            <a:r>
              <a:rPr lang="en-IN" dirty="0" smtClean="0">
                <a:solidFill>
                  <a:schemeClr val="bg2">
                    <a:lumMod val="75000"/>
                  </a:schemeClr>
                </a:solidFill>
              </a:rPr>
              <a:t>Flag during analysis of which we found it doesn’t have much correlation to Bankruptcy</a:t>
            </a:r>
            <a:endParaRPr lang="en-IN" dirty="0">
              <a:solidFill>
                <a:schemeClr val="bg2">
                  <a:lumMod val="75000"/>
                </a:schemeClr>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506885" cy="8229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9675" y="1678379"/>
            <a:ext cx="3683229" cy="3576295"/>
          </a:xfrm>
          <a:prstGeom prst="rect">
            <a:avLst/>
          </a:prstGeom>
        </p:spPr>
      </p:pic>
      <p:cxnSp>
        <p:nvCxnSpPr>
          <p:cNvPr id="5" name="Straight Arrow Connector 4"/>
          <p:cNvCxnSpPr>
            <a:endCxn id="3" idx="1"/>
          </p:cNvCxnSpPr>
          <p:nvPr/>
        </p:nvCxnSpPr>
        <p:spPr>
          <a:xfrm>
            <a:off x="5946405" y="3076214"/>
            <a:ext cx="3443270" cy="39031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530450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832747" y="782717"/>
            <a:ext cx="8454271" cy="567333"/>
          </a:xfrm>
          <a:prstGeom prst="rect">
            <a:avLst/>
          </a:prstGeom>
          <a:noFill/>
          <a:ln/>
        </p:spPr>
        <p:txBody>
          <a:bodyPr wrap="none" rtlCol="0" anchor="t"/>
          <a:lstStyle/>
          <a:p>
            <a:pPr marL="0" indent="0">
              <a:lnSpc>
                <a:spcPts val="4467"/>
              </a:lnSpc>
              <a:buNone/>
            </a:pPr>
            <a:r>
              <a:rPr lang="en-US" sz="3573" dirty="0">
                <a:solidFill>
                  <a:srgbClr val="272D45"/>
                </a:solidFill>
                <a:latin typeface="Kanit" pitchFamily="34" charset="0"/>
                <a:ea typeface="Kanit" pitchFamily="34" charset="-122"/>
                <a:cs typeface="Kanit" pitchFamily="34" charset="-120"/>
              </a:rPr>
              <a:t>Correlation Analysis and Feature Selection</a:t>
            </a:r>
            <a:endParaRPr lang="en-US" sz="3573" dirty="0"/>
          </a:p>
        </p:txBody>
      </p:sp>
      <p:sp>
        <p:nvSpPr>
          <p:cNvPr id="6" name="Shape 3"/>
          <p:cNvSpPr/>
          <p:nvPr/>
        </p:nvSpPr>
        <p:spPr>
          <a:xfrm>
            <a:off x="5086826" y="1622227"/>
            <a:ext cx="36195" cy="5824538"/>
          </a:xfrm>
          <a:prstGeom prst="roundRect">
            <a:avLst>
              <a:gd name="adj" fmla="val 225683"/>
            </a:avLst>
          </a:prstGeom>
          <a:solidFill>
            <a:srgbClr val="C5D2CF"/>
          </a:solidFill>
          <a:ln/>
        </p:spPr>
      </p:sp>
      <p:sp>
        <p:nvSpPr>
          <p:cNvPr id="7" name="Shape 4"/>
          <p:cNvSpPr/>
          <p:nvPr/>
        </p:nvSpPr>
        <p:spPr>
          <a:xfrm>
            <a:off x="5309116" y="1950125"/>
            <a:ext cx="635318" cy="36195"/>
          </a:xfrm>
          <a:prstGeom prst="roundRect">
            <a:avLst>
              <a:gd name="adj" fmla="val 225683"/>
            </a:avLst>
          </a:prstGeom>
          <a:solidFill>
            <a:srgbClr val="C5D2CF"/>
          </a:solidFill>
          <a:ln/>
        </p:spPr>
      </p:sp>
      <p:sp>
        <p:nvSpPr>
          <p:cNvPr id="8" name="Shape 5"/>
          <p:cNvSpPr/>
          <p:nvPr/>
        </p:nvSpPr>
        <p:spPr>
          <a:xfrm>
            <a:off x="4900732" y="1764030"/>
            <a:ext cx="408384" cy="408384"/>
          </a:xfrm>
          <a:prstGeom prst="roundRect">
            <a:avLst>
              <a:gd name="adj" fmla="val 20002"/>
            </a:avLst>
          </a:prstGeom>
          <a:solidFill>
            <a:srgbClr val="DFECE9"/>
          </a:solidFill>
          <a:ln w="7620">
            <a:solidFill>
              <a:srgbClr val="C5D2CF"/>
            </a:solidFill>
            <a:prstDash val="solid"/>
          </a:ln>
        </p:spPr>
      </p:sp>
      <p:sp>
        <p:nvSpPr>
          <p:cNvPr id="9" name="Text 6"/>
          <p:cNvSpPr/>
          <p:nvPr/>
        </p:nvSpPr>
        <p:spPr>
          <a:xfrm>
            <a:off x="5063490" y="1798082"/>
            <a:ext cx="82748" cy="340281"/>
          </a:xfrm>
          <a:prstGeom prst="rect">
            <a:avLst/>
          </a:prstGeom>
          <a:noFill/>
          <a:ln/>
        </p:spPr>
        <p:txBody>
          <a:bodyPr wrap="none" rtlCol="0" anchor="t"/>
          <a:lstStyle/>
          <a:p>
            <a:pPr marL="0" indent="0" algn="ctr">
              <a:lnSpc>
                <a:spcPts val="2680"/>
              </a:lnSpc>
              <a:buNone/>
            </a:pPr>
            <a:r>
              <a:rPr lang="en-US" sz="2144" dirty="0">
                <a:solidFill>
                  <a:srgbClr val="2C3249"/>
                </a:solidFill>
                <a:latin typeface="Kanit" pitchFamily="34" charset="0"/>
                <a:ea typeface="Kanit" pitchFamily="34" charset="-122"/>
                <a:cs typeface="Kanit" pitchFamily="34" charset="-120"/>
              </a:rPr>
              <a:t>1</a:t>
            </a:r>
            <a:endParaRPr lang="en-US" sz="2144" dirty="0"/>
          </a:p>
        </p:txBody>
      </p:sp>
      <p:sp>
        <p:nvSpPr>
          <p:cNvPr id="10" name="Text 7"/>
          <p:cNvSpPr/>
          <p:nvPr/>
        </p:nvSpPr>
        <p:spPr>
          <a:xfrm>
            <a:off x="6103263" y="1803678"/>
            <a:ext cx="2268974" cy="283607"/>
          </a:xfrm>
          <a:prstGeom prst="rect">
            <a:avLst/>
          </a:prstGeom>
          <a:noFill/>
          <a:ln/>
        </p:spPr>
        <p:txBody>
          <a:bodyPr wrap="none" rtlCol="0" anchor="t"/>
          <a:lstStyle/>
          <a:p>
            <a:pPr marL="0" indent="0" algn="l">
              <a:lnSpc>
                <a:spcPts val="2233"/>
              </a:lnSpc>
              <a:buNone/>
            </a:pPr>
            <a:r>
              <a:rPr lang="en-US" sz="1787" dirty="0">
                <a:solidFill>
                  <a:srgbClr val="2C3249"/>
                </a:solidFill>
                <a:latin typeface="Kanit" pitchFamily="34" charset="0"/>
                <a:ea typeface="Kanit" pitchFamily="34" charset="-122"/>
                <a:cs typeface="Kanit" pitchFamily="34" charset="-120"/>
              </a:rPr>
              <a:t>Correlation Analysis</a:t>
            </a:r>
            <a:endParaRPr lang="en-US" sz="1787" dirty="0"/>
          </a:p>
        </p:txBody>
      </p:sp>
      <p:sp>
        <p:nvSpPr>
          <p:cNvPr id="11" name="Text 8"/>
          <p:cNvSpPr/>
          <p:nvPr/>
        </p:nvSpPr>
        <p:spPr>
          <a:xfrm>
            <a:off x="6103263" y="2196108"/>
            <a:ext cx="7351871" cy="1162050"/>
          </a:xfrm>
          <a:prstGeom prst="rect">
            <a:avLst/>
          </a:prstGeom>
          <a:noFill/>
          <a:ln/>
        </p:spPr>
        <p:txBody>
          <a:bodyPr wrap="square" rtlCol="0" anchor="t"/>
          <a:lstStyle/>
          <a:p>
            <a:pPr marL="0" indent="0" algn="l">
              <a:lnSpc>
                <a:spcPts val="2287"/>
              </a:lnSpc>
              <a:buNone/>
            </a:pPr>
            <a:r>
              <a:rPr lang="en-US" sz="1429" dirty="0">
                <a:solidFill>
                  <a:srgbClr val="2C3249"/>
                </a:solidFill>
                <a:latin typeface="Martel Sans" pitchFamily="34" charset="0"/>
                <a:ea typeface="Martel Sans" pitchFamily="34" charset="-122"/>
                <a:cs typeface="Martel Sans" pitchFamily="34" charset="-120"/>
              </a:rPr>
              <a:t>The process of selecting variables based on their correlation with the target variable, "Bankrupt," involved calculating the correlation coefficients and analyzing the correlation heatmap. This step helped identify the most relevant features for the bankruptcy prediction task.</a:t>
            </a:r>
            <a:endParaRPr lang="en-US" sz="1429" dirty="0"/>
          </a:p>
        </p:txBody>
      </p:sp>
      <p:sp>
        <p:nvSpPr>
          <p:cNvPr id="12" name="Shape 9"/>
          <p:cNvSpPr/>
          <p:nvPr/>
        </p:nvSpPr>
        <p:spPr>
          <a:xfrm>
            <a:off x="5309116" y="4048958"/>
            <a:ext cx="635318" cy="36195"/>
          </a:xfrm>
          <a:prstGeom prst="roundRect">
            <a:avLst>
              <a:gd name="adj" fmla="val 225683"/>
            </a:avLst>
          </a:prstGeom>
          <a:solidFill>
            <a:srgbClr val="C5D2CF"/>
          </a:solidFill>
          <a:ln/>
        </p:spPr>
      </p:sp>
      <p:sp>
        <p:nvSpPr>
          <p:cNvPr id="13" name="Shape 10"/>
          <p:cNvSpPr/>
          <p:nvPr/>
        </p:nvSpPr>
        <p:spPr>
          <a:xfrm>
            <a:off x="4900732" y="3862864"/>
            <a:ext cx="408384" cy="408384"/>
          </a:xfrm>
          <a:prstGeom prst="roundRect">
            <a:avLst>
              <a:gd name="adj" fmla="val 20002"/>
            </a:avLst>
          </a:prstGeom>
          <a:solidFill>
            <a:srgbClr val="DFECE9"/>
          </a:solidFill>
          <a:ln w="7620">
            <a:solidFill>
              <a:srgbClr val="C5D2CF"/>
            </a:solidFill>
            <a:prstDash val="solid"/>
          </a:ln>
        </p:spPr>
      </p:sp>
      <p:sp>
        <p:nvSpPr>
          <p:cNvPr id="14" name="Text 11"/>
          <p:cNvSpPr/>
          <p:nvPr/>
        </p:nvSpPr>
        <p:spPr>
          <a:xfrm>
            <a:off x="5035987" y="3896916"/>
            <a:ext cx="137755" cy="340281"/>
          </a:xfrm>
          <a:prstGeom prst="rect">
            <a:avLst/>
          </a:prstGeom>
          <a:noFill/>
          <a:ln/>
        </p:spPr>
        <p:txBody>
          <a:bodyPr wrap="none" rtlCol="0" anchor="t"/>
          <a:lstStyle/>
          <a:p>
            <a:pPr marL="0" indent="0" algn="ctr">
              <a:lnSpc>
                <a:spcPts val="2680"/>
              </a:lnSpc>
              <a:buNone/>
            </a:pPr>
            <a:r>
              <a:rPr lang="en-US" sz="2144" dirty="0">
                <a:solidFill>
                  <a:srgbClr val="2C3249"/>
                </a:solidFill>
                <a:latin typeface="Kanit" pitchFamily="34" charset="0"/>
                <a:ea typeface="Kanit" pitchFamily="34" charset="-122"/>
                <a:cs typeface="Kanit" pitchFamily="34" charset="-120"/>
              </a:rPr>
              <a:t>2</a:t>
            </a:r>
            <a:endParaRPr lang="en-US" sz="2144" dirty="0"/>
          </a:p>
        </p:txBody>
      </p:sp>
      <p:sp>
        <p:nvSpPr>
          <p:cNvPr id="15" name="Text 12"/>
          <p:cNvSpPr/>
          <p:nvPr/>
        </p:nvSpPr>
        <p:spPr>
          <a:xfrm>
            <a:off x="6103263" y="3902512"/>
            <a:ext cx="2268974" cy="283607"/>
          </a:xfrm>
          <a:prstGeom prst="rect">
            <a:avLst/>
          </a:prstGeom>
          <a:noFill/>
          <a:ln/>
        </p:spPr>
        <p:txBody>
          <a:bodyPr wrap="none" rtlCol="0" anchor="t"/>
          <a:lstStyle/>
          <a:p>
            <a:pPr marL="0" indent="0" algn="l">
              <a:lnSpc>
                <a:spcPts val="2233"/>
              </a:lnSpc>
              <a:buNone/>
            </a:pPr>
            <a:r>
              <a:rPr lang="en-US" sz="1787" dirty="0">
                <a:solidFill>
                  <a:srgbClr val="2C3249"/>
                </a:solidFill>
                <a:latin typeface="Kanit" pitchFamily="34" charset="0"/>
                <a:ea typeface="Kanit" pitchFamily="34" charset="-122"/>
                <a:cs typeface="Kanit" pitchFamily="34" charset="-120"/>
              </a:rPr>
              <a:t>Selected Variables</a:t>
            </a:r>
            <a:endParaRPr lang="en-US" sz="1787" dirty="0"/>
          </a:p>
        </p:txBody>
      </p:sp>
      <p:sp>
        <p:nvSpPr>
          <p:cNvPr id="16" name="Text 13"/>
          <p:cNvSpPr/>
          <p:nvPr/>
        </p:nvSpPr>
        <p:spPr>
          <a:xfrm>
            <a:off x="6103263" y="4294942"/>
            <a:ext cx="8057237" cy="3363158"/>
          </a:xfrm>
          <a:prstGeom prst="rect">
            <a:avLst/>
          </a:prstGeom>
          <a:noFill/>
          <a:ln/>
        </p:spPr>
        <p:txBody>
          <a:bodyPr wrap="square" rtlCol="0" anchor="t"/>
          <a:lstStyle/>
          <a:p>
            <a:pPr>
              <a:lnSpc>
                <a:spcPts val="2287"/>
              </a:lnSpc>
            </a:pPr>
            <a:r>
              <a:rPr lang="en-US" sz="1429" dirty="0" smtClean="0">
                <a:solidFill>
                  <a:srgbClr val="2C3249"/>
                </a:solidFill>
                <a:latin typeface="Martel Sans" pitchFamily="34" charset="0"/>
                <a:ea typeface="Martel Sans" pitchFamily="34" charset="-122"/>
                <a:cs typeface="Martel Sans" pitchFamily="34" charset="-120"/>
              </a:rPr>
              <a:t>The variables with the strongest correlations with the target variable</a:t>
            </a:r>
            <a:r>
              <a:rPr lang="en-US" sz="1429" dirty="0">
                <a:solidFill>
                  <a:srgbClr val="2C3249"/>
                </a:solidFill>
                <a:latin typeface="Martel Sans" pitchFamily="34" charset="0"/>
                <a:ea typeface="Martel Sans" pitchFamily="34" charset="-122"/>
                <a:cs typeface="Martel Sans" pitchFamily="34" charset="-120"/>
              </a:rPr>
              <a:t>, 'ROA(C) before interest and depreciation before interest</a:t>
            </a:r>
            <a:r>
              <a:rPr lang="en-US" sz="1429" dirty="0" smtClean="0">
                <a:solidFill>
                  <a:srgbClr val="2C3249"/>
                </a:solidFill>
                <a:latin typeface="Martel Sans" pitchFamily="34" charset="0"/>
                <a:ea typeface="Martel Sans" pitchFamily="34" charset="-122"/>
                <a:cs typeface="Martel Sans" pitchFamily="34" charset="-120"/>
              </a:rPr>
              <a:t>', 'ROA(A</a:t>
            </a:r>
            <a:r>
              <a:rPr lang="en-US" sz="1429" dirty="0">
                <a:solidFill>
                  <a:srgbClr val="2C3249"/>
                </a:solidFill>
                <a:latin typeface="Martel Sans" pitchFamily="34" charset="0"/>
                <a:ea typeface="Martel Sans" pitchFamily="34" charset="-122"/>
                <a:cs typeface="Martel Sans" pitchFamily="34" charset="-120"/>
              </a:rPr>
              <a:t>) before interest and % after tax</a:t>
            </a:r>
            <a:r>
              <a:rPr lang="en-US" sz="1429" dirty="0" smtClean="0">
                <a:solidFill>
                  <a:srgbClr val="2C3249"/>
                </a:solidFill>
                <a:latin typeface="Martel Sans" pitchFamily="34" charset="0"/>
                <a:ea typeface="Martel Sans" pitchFamily="34" charset="-122"/>
                <a:cs typeface="Martel Sans" pitchFamily="34" charset="-120"/>
              </a:rPr>
              <a:t>', 'ROA(B</a:t>
            </a:r>
            <a:r>
              <a:rPr lang="en-US" sz="1429" dirty="0">
                <a:solidFill>
                  <a:srgbClr val="2C3249"/>
                </a:solidFill>
                <a:latin typeface="Martel Sans" pitchFamily="34" charset="0"/>
                <a:ea typeface="Martel Sans" pitchFamily="34" charset="-122"/>
                <a:cs typeface="Martel Sans" pitchFamily="34" charset="-120"/>
              </a:rPr>
              <a:t>) before interest and depreciation after </a:t>
            </a:r>
            <a:r>
              <a:rPr lang="en-US" sz="1429" dirty="0" smtClean="0">
                <a:solidFill>
                  <a:srgbClr val="2C3249"/>
                </a:solidFill>
                <a:latin typeface="Martel Sans" pitchFamily="34" charset="0"/>
                <a:ea typeface="Martel Sans" pitchFamily="34" charset="-122"/>
                <a:cs typeface="Martel Sans" pitchFamily="34" charset="-120"/>
              </a:rPr>
              <a:t>tax‘, 'Persistent </a:t>
            </a:r>
            <a:r>
              <a:rPr lang="en-US" sz="1429" dirty="0">
                <a:solidFill>
                  <a:srgbClr val="2C3249"/>
                </a:solidFill>
                <a:latin typeface="Martel Sans" pitchFamily="34" charset="0"/>
                <a:ea typeface="Martel Sans" pitchFamily="34" charset="-122"/>
                <a:cs typeface="Martel Sans" pitchFamily="34" charset="-120"/>
              </a:rPr>
              <a:t>EPS in the Last Four Seasons</a:t>
            </a:r>
            <a:r>
              <a:rPr lang="en-US" sz="1429" dirty="0" smtClean="0">
                <a:solidFill>
                  <a:srgbClr val="2C3249"/>
                </a:solidFill>
                <a:latin typeface="Martel Sans" pitchFamily="34" charset="0"/>
                <a:ea typeface="Martel Sans" pitchFamily="34" charset="-122"/>
                <a:cs typeface="Martel Sans" pitchFamily="34" charset="-120"/>
              </a:rPr>
              <a:t>', 'Per </a:t>
            </a:r>
            <a:r>
              <a:rPr lang="en-US" sz="1429" dirty="0">
                <a:solidFill>
                  <a:srgbClr val="2C3249"/>
                </a:solidFill>
                <a:latin typeface="Martel Sans" pitchFamily="34" charset="0"/>
                <a:ea typeface="Martel Sans" pitchFamily="34" charset="-122"/>
                <a:cs typeface="Martel Sans" pitchFamily="34" charset="-120"/>
              </a:rPr>
              <a:t>Share Net profit before tax (Yuan</a:t>
            </a:r>
            <a:r>
              <a:rPr lang="en-US" sz="1429" dirty="0" smtClean="0">
                <a:solidFill>
                  <a:srgbClr val="2C3249"/>
                </a:solidFill>
                <a:latin typeface="Martel Sans" pitchFamily="34" charset="0"/>
                <a:ea typeface="Martel Sans" pitchFamily="34" charset="-122"/>
                <a:cs typeface="Martel Sans" pitchFamily="34" charset="-120"/>
              </a:rPr>
              <a:t>)', 'Debt </a:t>
            </a:r>
            <a:r>
              <a:rPr lang="en-US" sz="1429" dirty="0">
                <a:solidFill>
                  <a:srgbClr val="2C3249"/>
                </a:solidFill>
                <a:latin typeface="Martel Sans" pitchFamily="34" charset="0"/>
                <a:ea typeface="Martel Sans" pitchFamily="34" charset="-122"/>
                <a:cs typeface="Martel Sans" pitchFamily="34" charset="-120"/>
              </a:rPr>
              <a:t>ratio </a:t>
            </a:r>
            <a:r>
              <a:rPr lang="en-US" sz="1429" dirty="0" smtClean="0">
                <a:solidFill>
                  <a:srgbClr val="2C3249"/>
                </a:solidFill>
                <a:latin typeface="Martel Sans" pitchFamily="34" charset="0"/>
                <a:ea typeface="Martel Sans" pitchFamily="34" charset="-122"/>
                <a:cs typeface="Martel Sans" pitchFamily="34" charset="-120"/>
              </a:rPr>
              <a:t>%', 'Net </a:t>
            </a:r>
            <a:r>
              <a:rPr lang="en-US" sz="1429" dirty="0">
                <a:solidFill>
                  <a:srgbClr val="2C3249"/>
                </a:solidFill>
                <a:latin typeface="Martel Sans" pitchFamily="34" charset="0"/>
                <a:ea typeface="Martel Sans" pitchFamily="34" charset="-122"/>
                <a:cs typeface="Martel Sans" pitchFamily="34" charset="-120"/>
              </a:rPr>
              <a:t>worth/Assets</a:t>
            </a:r>
            <a:r>
              <a:rPr lang="en-US" sz="1429" dirty="0" smtClean="0">
                <a:solidFill>
                  <a:srgbClr val="2C3249"/>
                </a:solidFill>
                <a:latin typeface="Martel Sans" pitchFamily="34" charset="0"/>
                <a:ea typeface="Martel Sans" pitchFamily="34" charset="-122"/>
                <a:cs typeface="Martel Sans" pitchFamily="34" charset="-120"/>
              </a:rPr>
              <a:t>', 'Net </a:t>
            </a:r>
            <a:r>
              <a:rPr lang="en-US" sz="1429" dirty="0">
                <a:solidFill>
                  <a:srgbClr val="2C3249"/>
                </a:solidFill>
                <a:latin typeface="Martel Sans" pitchFamily="34" charset="0"/>
                <a:ea typeface="Martel Sans" pitchFamily="34" charset="-122"/>
                <a:cs typeface="Martel Sans" pitchFamily="34" charset="-120"/>
              </a:rPr>
              <a:t>profit before tax/Paid-in capital</a:t>
            </a:r>
            <a:r>
              <a:rPr lang="en-US" sz="1429" dirty="0" smtClean="0">
                <a:solidFill>
                  <a:srgbClr val="2C3249"/>
                </a:solidFill>
                <a:latin typeface="Martel Sans" pitchFamily="34" charset="0"/>
                <a:ea typeface="Martel Sans" pitchFamily="34" charset="-122"/>
                <a:cs typeface="Martel Sans" pitchFamily="34" charset="-120"/>
              </a:rPr>
              <a:t>', 'Retained </a:t>
            </a:r>
            <a:r>
              <a:rPr lang="en-US" sz="1429" dirty="0">
                <a:solidFill>
                  <a:srgbClr val="2C3249"/>
                </a:solidFill>
                <a:latin typeface="Martel Sans" pitchFamily="34" charset="0"/>
                <a:ea typeface="Martel Sans" pitchFamily="34" charset="-122"/>
                <a:cs typeface="Martel Sans" pitchFamily="34" charset="-120"/>
              </a:rPr>
              <a:t>Earnings to Total </a:t>
            </a:r>
            <a:r>
              <a:rPr lang="en-US" sz="1429" dirty="0" smtClean="0">
                <a:solidFill>
                  <a:srgbClr val="2C3249"/>
                </a:solidFill>
                <a:latin typeface="Martel Sans" pitchFamily="34" charset="0"/>
                <a:ea typeface="Martel Sans" pitchFamily="34" charset="-122"/>
                <a:cs typeface="Martel Sans" pitchFamily="34" charset="-120"/>
              </a:rPr>
              <a:t>Assets‘,</a:t>
            </a:r>
            <a:r>
              <a:rPr lang="en-US" sz="1429" dirty="0">
                <a:solidFill>
                  <a:srgbClr val="2C3249"/>
                </a:solidFill>
                <a:latin typeface="Martel Sans" pitchFamily="34" charset="0"/>
                <a:ea typeface="Martel Sans" pitchFamily="34" charset="-122"/>
                <a:cs typeface="Martel Sans" pitchFamily="34" charset="-120"/>
              </a:rPr>
              <a:t> </a:t>
            </a:r>
            <a:r>
              <a:rPr lang="en-US" sz="1429" dirty="0" smtClean="0">
                <a:solidFill>
                  <a:srgbClr val="2C3249"/>
                </a:solidFill>
                <a:latin typeface="Martel Sans" pitchFamily="34" charset="0"/>
                <a:ea typeface="Martel Sans" pitchFamily="34" charset="-122"/>
                <a:cs typeface="Martel Sans" pitchFamily="34" charset="-120"/>
              </a:rPr>
              <a:t>'Net </a:t>
            </a:r>
            <a:r>
              <a:rPr lang="en-US" sz="1429" dirty="0">
                <a:solidFill>
                  <a:srgbClr val="2C3249"/>
                </a:solidFill>
                <a:latin typeface="Martel Sans" pitchFamily="34" charset="0"/>
                <a:ea typeface="Martel Sans" pitchFamily="34" charset="-122"/>
                <a:cs typeface="Martel Sans" pitchFamily="34" charset="-120"/>
              </a:rPr>
              <a:t>Income to Total Assets</a:t>
            </a:r>
            <a:endParaRPr lang="en-US" sz="1429" dirty="0"/>
          </a:p>
        </p:txBody>
      </p:sp>
      <p:sp>
        <p:nvSpPr>
          <p:cNvPr id="17" name="Shape 14"/>
          <p:cNvSpPr/>
          <p:nvPr/>
        </p:nvSpPr>
        <p:spPr>
          <a:xfrm>
            <a:off x="5309116" y="6265784"/>
            <a:ext cx="635318" cy="36195"/>
          </a:xfrm>
          <a:prstGeom prst="roundRect">
            <a:avLst>
              <a:gd name="adj" fmla="val 225683"/>
            </a:avLst>
          </a:prstGeom>
          <a:solidFill>
            <a:srgbClr val="C5D2CF"/>
          </a:solidFill>
          <a:ln/>
        </p:spPr>
      </p:sp>
      <p:sp>
        <p:nvSpPr>
          <p:cNvPr id="18" name="Shape 15"/>
          <p:cNvSpPr/>
          <p:nvPr/>
        </p:nvSpPr>
        <p:spPr>
          <a:xfrm>
            <a:off x="4900732" y="6079689"/>
            <a:ext cx="408384" cy="408384"/>
          </a:xfrm>
          <a:prstGeom prst="roundRect">
            <a:avLst>
              <a:gd name="adj" fmla="val 20002"/>
            </a:avLst>
          </a:prstGeom>
          <a:solidFill>
            <a:srgbClr val="DFECE9"/>
          </a:solidFill>
          <a:ln w="7620">
            <a:solidFill>
              <a:srgbClr val="C5D2CF"/>
            </a:solidFill>
            <a:prstDash val="solid"/>
          </a:ln>
        </p:spPr>
      </p:sp>
      <p:sp>
        <p:nvSpPr>
          <p:cNvPr id="19" name="Text 16"/>
          <p:cNvSpPr/>
          <p:nvPr/>
        </p:nvSpPr>
        <p:spPr>
          <a:xfrm>
            <a:off x="5034915" y="6113741"/>
            <a:ext cx="140018" cy="340281"/>
          </a:xfrm>
          <a:prstGeom prst="rect">
            <a:avLst/>
          </a:prstGeom>
          <a:noFill/>
          <a:ln/>
        </p:spPr>
        <p:txBody>
          <a:bodyPr wrap="none" rtlCol="0" anchor="t"/>
          <a:lstStyle/>
          <a:p>
            <a:pPr marL="0" indent="0" algn="ctr">
              <a:lnSpc>
                <a:spcPts val="2680"/>
              </a:lnSpc>
              <a:buNone/>
            </a:pPr>
            <a:r>
              <a:rPr lang="en-US" sz="2144" dirty="0">
                <a:solidFill>
                  <a:srgbClr val="2C3249"/>
                </a:solidFill>
                <a:latin typeface="Kanit" pitchFamily="34" charset="0"/>
                <a:ea typeface="Kanit" pitchFamily="34" charset="-122"/>
                <a:cs typeface="Kanit" pitchFamily="34" charset="-120"/>
              </a:rPr>
              <a:t>3</a:t>
            </a:r>
            <a:endParaRPr lang="en-US" sz="2144" dirty="0"/>
          </a:p>
        </p:txBody>
      </p:sp>
      <p:sp>
        <p:nvSpPr>
          <p:cNvPr id="20" name="Text 17"/>
          <p:cNvSpPr/>
          <p:nvPr/>
        </p:nvSpPr>
        <p:spPr>
          <a:xfrm>
            <a:off x="6103263" y="6082785"/>
            <a:ext cx="3190399" cy="283607"/>
          </a:xfrm>
          <a:prstGeom prst="rect">
            <a:avLst/>
          </a:prstGeom>
          <a:noFill/>
          <a:ln/>
        </p:spPr>
        <p:txBody>
          <a:bodyPr wrap="none" rtlCol="0" anchor="t"/>
          <a:lstStyle/>
          <a:p>
            <a:pPr marL="0" indent="0" algn="l">
              <a:lnSpc>
                <a:spcPts val="2233"/>
              </a:lnSpc>
              <a:buNone/>
            </a:pPr>
            <a:r>
              <a:rPr lang="en-US" sz="1787" dirty="0">
                <a:solidFill>
                  <a:srgbClr val="2C3249"/>
                </a:solidFill>
                <a:latin typeface="Kanit" pitchFamily="34" charset="0"/>
                <a:ea typeface="Kanit" pitchFamily="34" charset="-122"/>
                <a:cs typeface="Kanit" pitchFamily="34" charset="-120"/>
              </a:rPr>
              <a:t>Importance of Feature Selection</a:t>
            </a:r>
            <a:endParaRPr lang="en-US" sz="1787" dirty="0"/>
          </a:p>
        </p:txBody>
      </p:sp>
      <p:sp>
        <p:nvSpPr>
          <p:cNvPr id="21" name="Text 18"/>
          <p:cNvSpPr/>
          <p:nvPr/>
        </p:nvSpPr>
        <p:spPr>
          <a:xfrm>
            <a:off x="6103263" y="6475215"/>
            <a:ext cx="7351871" cy="1162050"/>
          </a:xfrm>
          <a:prstGeom prst="rect">
            <a:avLst/>
          </a:prstGeom>
          <a:noFill/>
          <a:ln/>
        </p:spPr>
        <p:txBody>
          <a:bodyPr wrap="square" rtlCol="0" anchor="t"/>
          <a:lstStyle/>
          <a:p>
            <a:pPr marL="0" indent="0" algn="l">
              <a:lnSpc>
                <a:spcPts val="2287"/>
              </a:lnSpc>
              <a:buNone/>
            </a:pPr>
            <a:r>
              <a:rPr lang="en-US" sz="1429" dirty="0">
                <a:solidFill>
                  <a:srgbClr val="2C3249"/>
                </a:solidFill>
                <a:latin typeface="Martel Sans" pitchFamily="34" charset="0"/>
                <a:ea typeface="Martel Sans" pitchFamily="34" charset="-122"/>
                <a:cs typeface="Martel Sans" pitchFamily="34" charset="-120"/>
              </a:rPr>
              <a:t>The careful selection of relevant features is crucial for improving the performance of the bankruptcy prediction models. By focusing on the most informative variables, the models can better capture the underlying patterns and make more accurate predictions.</a:t>
            </a:r>
            <a:endParaRPr lang="en-US" sz="1429"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289" y="0"/>
            <a:ext cx="9033821" cy="8229600"/>
          </a:xfrm>
          <a:prstGeom prst="rect">
            <a:avLst/>
          </a:prstGeom>
        </p:spPr>
      </p:pic>
    </p:spTree>
    <p:extLst>
      <p:ext uri="{BB962C8B-B14F-4D97-AF65-F5344CB8AC3E}">
        <p14:creationId xmlns:p14="http://schemas.microsoft.com/office/powerpoint/2010/main" val="4161800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33199" y="654998"/>
            <a:ext cx="5554980" cy="840191"/>
          </a:xfrm>
          <a:prstGeom prst="rect">
            <a:avLst/>
          </a:prstGeom>
          <a:noFill/>
          <a:ln/>
        </p:spPr>
        <p:txBody>
          <a:bodyPr wrap="none" rtlCol="0" anchor="t"/>
          <a:lstStyle/>
          <a:p>
            <a:pPr marL="0" indent="0">
              <a:lnSpc>
                <a:spcPts val="5468"/>
              </a:lnSpc>
              <a:buNone/>
            </a:pPr>
            <a:r>
              <a:rPr lang="en-US" sz="4374" dirty="0" smtClean="0">
                <a:solidFill>
                  <a:srgbClr val="272D45"/>
                </a:solidFill>
                <a:latin typeface="Kanit" pitchFamily="34" charset="0"/>
                <a:ea typeface="Kanit" pitchFamily="34" charset="-122"/>
                <a:cs typeface="Kanit" pitchFamily="34" charset="-120"/>
              </a:rPr>
              <a:t>Introduction</a:t>
            </a:r>
            <a:endParaRPr lang="en-US" sz="4374" dirty="0"/>
          </a:p>
        </p:txBody>
      </p:sp>
      <p:sp>
        <p:nvSpPr>
          <p:cNvPr id="6" name="Text 3"/>
          <p:cNvSpPr/>
          <p:nvPr/>
        </p:nvSpPr>
        <p:spPr>
          <a:xfrm>
            <a:off x="833199" y="3362019"/>
            <a:ext cx="7477601" cy="3075359"/>
          </a:xfrm>
          <a:prstGeom prst="rect">
            <a:avLst/>
          </a:prstGeom>
          <a:noFill/>
          <a:ln/>
        </p:spPr>
        <p:txBody>
          <a:bodyPr wrap="square" rtlCol="0" anchor="t"/>
          <a:lstStyle/>
          <a:p>
            <a:pPr>
              <a:lnSpc>
                <a:spcPts val="2799"/>
              </a:lnSpc>
            </a:pPr>
            <a:r>
              <a:rPr lang="en-US" sz="1750" dirty="0">
                <a:solidFill>
                  <a:srgbClr val="2C3249"/>
                </a:solidFill>
                <a:latin typeface="Martel Sans" pitchFamily="34" charset="0"/>
                <a:ea typeface="Martel Sans" pitchFamily="34" charset="-122"/>
                <a:cs typeface="Martel Sans" pitchFamily="34" charset="-120"/>
              </a:rPr>
              <a:t>The goal of this machine learning project is to develop a predictive model that can assess the financial health of companies and predict the likelihood of bankruptcy based on various financial attributes. The dataset contains a wide range of financial indicators for different companies, including profitability ratios, liquidity ratios, leverage ratios, and operational efficiency metrics. The prediction of bankruptcy is a phenomenon of increasing interest in firms that stand to lose money because of unpaid debts.</a:t>
            </a:r>
            <a:endParaRPr lang="en-US" sz="1750" dirty="0"/>
          </a:p>
        </p:txBody>
      </p:sp>
      <p:sp>
        <p:nvSpPr>
          <p:cNvPr id="10" name="Text 3"/>
          <p:cNvSpPr/>
          <p:nvPr/>
        </p:nvSpPr>
        <p:spPr>
          <a:xfrm>
            <a:off x="833199" y="2150187"/>
            <a:ext cx="10116741" cy="555427"/>
          </a:xfrm>
          <a:prstGeom prst="rect">
            <a:avLst/>
          </a:prstGeom>
          <a:noFill/>
          <a:ln/>
        </p:spPr>
        <p:txBody>
          <a:bodyPr wrap="none" rtlCol="0" anchor="t"/>
          <a:lstStyle/>
          <a:p>
            <a:pPr marL="0" indent="0">
              <a:lnSpc>
                <a:spcPts val="4374"/>
              </a:lnSpc>
              <a:buNone/>
            </a:pPr>
            <a:r>
              <a:rPr lang="en-US" sz="3499" dirty="0" smtClean="0">
                <a:solidFill>
                  <a:srgbClr val="272D45"/>
                </a:solidFill>
                <a:latin typeface="Kanit" pitchFamily="34" charset="0"/>
                <a:ea typeface="Kanit" pitchFamily="34" charset="-122"/>
                <a:cs typeface="Kanit" pitchFamily="34" charset="-120"/>
              </a:rPr>
              <a:t>Goal</a:t>
            </a:r>
            <a:endParaRPr lang="en-US" sz="3499"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9" y="0"/>
            <a:ext cx="5486401" cy="82296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21744" y="556141"/>
            <a:ext cx="5045631" cy="630674"/>
          </a:xfrm>
          <a:prstGeom prst="rect">
            <a:avLst/>
          </a:prstGeom>
          <a:noFill/>
          <a:ln/>
        </p:spPr>
        <p:txBody>
          <a:bodyPr wrap="none" rtlCol="0" anchor="t"/>
          <a:lstStyle/>
          <a:p>
            <a:pPr marL="0" indent="0">
              <a:lnSpc>
                <a:spcPts val="4966"/>
              </a:lnSpc>
              <a:buNone/>
            </a:pPr>
            <a:r>
              <a:rPr lang="en-US" sz="3973" dirty="0">
                <a:solidFill>
                  <a:srgbClr val="272D45"/>
                </a:solidFill>
                <a:latin typeface="Kanit" pitchFamily="34" charset="0"/>
                <a:ea typeface="Kanit" pitchFamily="34" charset="-122"/>
                <a:cs typeface="Kanit" pitchFamily="34" charset="-120"/>
              </a:rPr>
              <a:t>Scatter Plot Analysis</a:t>
            </a:r>
            <a:endParaRPr lang="en-US" sz="3973" dirty="0"/>
          </a:p>
        </p:txBody>
      </p:sp>
      <p:sp>
        <p:nvSpPr>
          <p:cNvPr id="6" name="Text 3"/>
          <p:cNvSpPr/>
          <p:nvPr/>
        </p:nvSpPr>
        <p:spPr>
          <a:xfrm>
            <a:off x="2521744" y="1585317"/>
            <a:ext cx="2522815" cy="315278"/>
          </a:xfrm>
          <a:prstGeom prst="rect">
            <a:avLst/>
          </a:prstGeom>
          <a:noFill/>
          <a:ln/>
        </p:spPr>
        <p:txBody>
          <a:bodyPr wrap="none" rtlCol="0" anchor="t"/>
          <a:lstStyle/>
          <a:p>
            <a:pPr marL="0" indent="0" algn="l">
              <a:lnSpc>
                <a:spcPts val="2483"/>
              </a:lnSpc>
              <a:buNone/>
            </a:pPr>
            <a:r>
              <a:rPr lang="en-US" sz="1987" dirty="0">
                <a:solidFill>
                  <a:srgbClr val="2C3249"/>
                </a:solidFill>
                <a:latin typeface="Kanit" pitchFamily="34" charset="0"/>
                <a:ea typeface="Kanit" pitchFamily="34" charset="-122"/>
                <a:cs typeface="Kanit" pitchFamily="34" charset="-120"/>
              </a:rPr>
              <a:t>ROA(A) vs Bankrupt</a:t>
            </a:r>
            <a:endParaRPr lang="en-US" sz="1987" dirty="0"/>
          </a:p>
        </p:txBody>
      </p:sp>
      <p:sp>
        <p:nvSpPr>
          <p:cNvPr id="7" name="Text 4"/>
          <p:cNvSpPr/>
          <p:nvPr/>
        </p:nvSpPr>
        <p:spPr>
          <a:xfrm>
            <a:off x="2521744" y="6564145"/>
            <a:ext cx="11226913" cy="1175537"/>
          </a:xfrm>
          <a:prstGeom prst="rect">
            <a:avLst/>
          </a:prstGeom>
          <a:noFill/>
          <a:ln/>
        </p:spPr>
        <p:txBody>
          <a:bodyPr wrap="square" rtlCol="0" anchor="t"/>
          <a:lstStyle/>
          <a:p>
            <a:pPr>
              <a:lnSpc>
                <a:spcPts val="2543"/>
              </a:lnSpc>
            </a:pPr>
            <a:r>
              <a:rPr lang="en-US" sz="1589" dirty="0">
                <a:solidFill>
                  <a:srgbClr val="2C3249"/>
                </a:solidFill>
                <a:latin typeface="Martel Sans" pitchFamily="34" charset="0"/>
                <a:ea typeface="Martel Sans" pitchFamily="34" charset="-122"/>
                <a:cs typeface="Martel Sans" pitchFamily="34" charset="-120"/>
              </a:rPr>
              <a:t>The scatter plot of ROA(A) before interest and % after tax </a:t>
            </a:r>
            <a:r>
              <a:rPr lang="en-US" sz="1589" dirty="0" smtClean="0">
                <a:solidFill>
                  <a:srgbClr val="2C3249"/>
                </a:solidFill>
                <a:latin typeface="Martel Sans" pitchFamily="34" charset="0"/>
                <a:ea typeface="Martel Sans" pitchFamily="34" charset="-122"/>
                <a:cs typeface="Martel Sans" pitchFamily="34" charset="-120"/>
              </a:rPr>
              <a:t>against </a:t>
            </a:r>
            <a:r>
              <a:rPr lang="en-US" sz="1589" dirty="0">
                <a:solidFill>
                  <a:srgbClr val="2C3249"/>
                </a:solidFill>
                <a:latin typeface="Martel Sans" pitchFamily="34" charset="0"/>
                <a:ea typeface="Martel Sans" pitchFamily="34" charset="-122"/>
                <a:cs typeface="Martel Sans" pitchFamily="34" charset="-120"/>
              </a:rPr>
              <a:t>the Bankrupt target variable </a:t>
            </a:r>
            <a:r>
              <a:rPr lang="en-US" sz="1589" dirty="0" smtClean="0">
                <a:solidFill>
                  <a:srgbClr val="2C3249"/>
                </a:solidFill>
                <a:latin typeface="Martel Sans" pitchFamily="34" charset="0"/>
                <a:ea typeface="Martel Sans" pitchFamily="34" charset="-122"/>
                <a:cs typeface="Martel Sans" pitchFamily="34" charset="-120"/>
              </a:rPr>
              <a:t>shows that Bankrupt companies have mean value of ‘ROA(A) before interest and % after tax’ around 0.5, and non bankrupts have it around 0.57 which means if we are able to have this value above 0.57 then it is highly likely that the company won’t go bankrupt.</a:t>
            </a:r>
            <a:endParaRPr lang="en-US" sz="1589"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744" y="1900595"/>
            <a:ext cx="10774539" cy="46786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21744" y="556141"/>
            <a:ext cx="5045631" cy="630674"/>
          </a:xfrm>
          <a:prstGeom prst="rect">
            <a:avLst/>
          </a:prstGeom>
          <a:noFill/>
          <a:ln/>
        </p:spPr>
        <p:txBody>
          <a:bodyPr wrap="none" rtlCol="0" anchor="t"/>
          <a:lstStyle/>
          <a:p>
            <a:pPr marL="0" indent="0">
              <a:lnSpc>
                <a:spcPts val="4966"/>
              </a:lnSpc>
              <a:buNone/>
            </a:pPr>
            <a:r>
              <a:rPr lang="en-US" sz="3973" dirty="0">
                <a:solidFill>
                  <a:srgbClr val="272D45"/>
                </a:solidFill>
                <a:latin typeface="Kanit" pitchFamily="34" charset="0"/>
                <a:ea typeface="Kanit" pitchFamily="34" charset="-122"/>
                <a:cs typeface="Kanit" pitchFamily="34" charset="-120"/>
              </a:rPr>
              <a:t>Scatter Plot Analysis</a:t>
            </a:r>
            <a:endParaRPr lang="en-US" sz="3973" dirty="0"/>
          </a:p>
        </p:txBody>
      </p:sp>
      <p:sp>
        <p:nvSpPr>
          <p:cNvPr id="6" name="Text 3"/>
          <p:cNvSpPr/>
          <p:nvPr/>
        </p:nvSpPr>
        <p:spPr>
          <a:xfrm>
            <a:off x="2521744" y="1585317"/>
            <a:ext cx="2522815" cy="315278"/>
          </a:xfrm>
          <a:prstGeom prst="rect">
            <a:avLst/>
          </a:prstGeom>
          <a:noFill/>
          <a:ln/>
        </p:spPr>
        <p:txBody>
          <a:bodyPr wrap="none" rtlCol="0" anchor="t"/>
          <a:lstStyle/>
          <a:p>
            <a:pPr>
              <a:lnSpc>
                <a:spcPts val="2483"/>
              </a:lnSpc>
            </a:pPr>
            <a:r>
              <a:rPr lang="en-US" sz="1987" dirty="0">
                <a:solidFill>
                  <a:srgbClr val="2C3249"/>
                </a:solidFill>
                <a:latin typeface="Kanit" pitchFamily="34" charset="0"/>
                <a:ea typeface="Kanit" pitchFamily="34" charset="-122"/>
                <a:cs typeface="Kanit" pitchFamily="34" charset="-120"/>
              </a:rPr>
              <a:t>Net Income to Total Assets </a:t>
            </a:r>
            <a:r>
              <a:rPr lang="en-US" sz="1987" dirty="0" err="1">
                <a:solidFill>
                  <a:srgbClr val="2C3249"/>
                </a:solidFill>
                <a:latin typeface="Kanit" pitchFamily="34" charset="0"/>
                <a:ea typeface="Kanit" pitchFamily="34" charset="-122"/>
                <a:cs typeface="Kanit" pitchFamily="34" charset="-120"/>
              </a:rPr>
              <a:t>vs</a:t>
            </a:r>
            <a:r>
              <a:rPr lang="en-US" sz="1987" dirty="0">
                <a:solidFill>
                  <a:srgbClr val="2C3249"/>
                </a:solidFill>
                <a:latin typeface="Kanit" pitchFamily="34" charset="0"/>
                <a:ea typeface="Kanit" pitchFamily="34" charset="-122"/>
                <a:cs typeface="Kanit" pitchFamily="34" charset="-120"/>
              </a:rPr>
              <a:t> Bankrupt</a:t>
            </a:r>
            <a:endParaRPr lang="en-US" sz="1987" dirty="0"/>
          </a:p>
        </p:txBody>
      </p:sp>
      <p:sp>
        <p:nvSpPr>
          <p:cNvPr id="7" name="Text 4"/>
          <p:cNvSpPr/>
          <p:nvPr/>
        </p:nvSpPr>
        <p:spPr>
          <a:xfrm>
            <a:off x="2521744" y="6564145"/>
            <a:ext cx="11226913" cy="1175537"/>
          </a:xfrm>
          <a:prstGeom prst="rect">
            <a:avLst/>
          </a:prstGeom>
          <a:noFill/>
          <a:ln/>
        </p:spPr>
        <p:txBody>
          <a:bodyPr wrap="square" rtlCol="0" anchor="t"/>
          <a:lstStyle/>
          <a:p>
            <a:pPr>
              <a:lnSpc>
                <a:spcPts val="2543"/>
              </a:lnSpc>
            </a:pPr>
            <a:r>
              <a:rPr lang="en-US" sz="1589" dirty="0">
                <a:solidFill>
                  <a:srgbClr val="2C3249"/>
                </a:solidFill>
                <a:latin typeface="Martel Sans" pitchFamily="34" charset="0"/>
                <a:ea typeface="Martel Sans" pitchFamily="34" charset="-122"/>
                <a:cs typeface="Martel Sans" pitchFamily="34" charset="-120"/>
              </a:rPr>
              <a:t>The scatter plot of </a:t>
            </a:r>
            <a:r>
              <a:rPr lang="en-US" sz="1589" dirty="0" smtClean="0">
                <a:solidFill>
                  <a:srgbClr val="2C3249"/>
                </a:solidFill>
                <a:latin typeface="Martel Sans" pitchFamily="34" charset="0"/>
                <a:ea typeface="Martel Sans" pitchFamily="34" charset="-122"/>
                <a:cs typeface="Martel Sans" pitchFamily="34" charset="-120"/>
              </a:rPr>
              <a:t>Net Income to Total Assets </a:t>
            </a:r>
            <a:r>
              <a:rPr lang="en-US" sz="1589" dirty="0">
                <a:solidFill>
                  <a:srgbClr val="2C3249"/>
                </a:solidFill>
                <a:latin typeface="Martel Sans" pitchFamily="34" charset="0"/>
                <a:ea typeface="Martel Sans" pitchFamily="34" charset="-122"/>
                <a:cs typeface="Martel Sans" pitchFamily="34" charset="-120"/>
              </a:rPr>
              <a:t>against the Bankrupt target variable shows that Bankrupt companies have mean value of </a:t>
            </a:r>
            <a:r>
              <a:rPr lang="en-US" sz="1589" dirty="0" smtClean="0">
                <a:solidFill>
                  <a:srgbClr val="2C3249"/>
                </a:solidFill>
                <a:latin typeface="Martel Sans" pitchFamily="34" charset="0"/>
                <a:ea typeface="Martel Sans" pitchFamily="34" charset="-122"/>
                <a:cs typeface="Martel Sans" pitchFamily="34" charset="-120"/>
              </a:rPr>
              <a:t>‘</a:t>
            </a:r>
            <a:r>
              <a:rPr lang="en-US" sz="1589" dirty="0">
                <a:solidFill>
                  <a:srgbClr val="2C3249"/>
                </a:solidFill>
                <a:latin typeface="Martel Sans" pitchFamily="34" charset="0"/>
                <a:ea typeface="Martel Sans" pitchFamily="34" charset="-122"/>
                <a:cs typeface="Martel Sans" pitchFamily="34" charset="-120"/>
              </a:rPr>
              <a:t>Net Income to Total Assets</a:t>
            </a:r>
            <a:r>
              <a:rPr lang="en-US" sz="1589" dirty="0" smtClean="0">
                <a:solidFill>
                  <a:srgbClr val="2C3249"/>
                </a:solidFill>
                <a:latin typeface="Martel Sans" pitchFamily="34" charset="0"/>
                <a:ea typeface="Martel Sans" pitchFamily="34" charset="-122"/>
                <a:cs typeface="Martel Sans" pitchFamily="34" charset="-120"/>
              </a:rPr>
              <a:t>’ </a:t>
            </a:r>
            <a:r>
              <a:rPr lang="en-US" sz="1589" dirty="0">
                <a:solidFill>
                  <a:srgbClr val="2C3249"/>
                </a:solidFill>
                <a:latin typeface="Martel Sans" pitchFamily="34" charset="0"/>
                <a:ea typeface="Martel Sans" pitchFamily="34" charset="-122"/>
                <a:cs typeface="Martel Sans" pitchFamily="34" charset="-120"/>
              </a:rPr>
              <a:t>around </a:t>
            </a:r>
            <a:r>
              <a:rPr lang="en-US" sz="1589" dirty="0" smtClean="0">
                <a:solidFill>
                  <a:srgbClr val="2C3249"/>
                </a:solidFill>
                <a:latin typeface="Martel Sans" pitchFamily="34" charset="0"/>
                <a:ea typeface="Martel Sans" pitchFamily="34" charset="-122"/>
                <a:cs typeface="Martel Sans" pitchFamily="34" charset="-120"/>
              </a:rPr>
              <a:t>0.78, </a:t>
            </a:r>
            <a:r>
              <a:rPr lang="en-US" sz="1589" dirty="0">
                <a:solidFill>
                  <a:srgbClr val="2C3249"/>
                </a:solidFill>
                <a:latin typeface="Martel Sans" pitchFamily="34" charset="0"/>
                <a:ea typeface="Martel Sans" pitchFamily="34" charset="-122"/>
                <a:cs typeface="Martel Sans" pitchFamily="34" charset="-120"/>
              </a:rPr>
              <a:t>and non bankrupts have it around </a:t>
            </a:r>
            <a:r>
              <a:rPr lang="en-US" sz="1589" dirty="0" smtClean="0">
                <a:solidFill>
                  <a:srgbClr val="2C3249"/>
                </a:solidFill>
                <a:latin typeface="Martel Sans" pitchFamily="34" charset="0"/>
                <a:ea typeface="Martel Sans" pitchFamily="34" charset="-122"/>
                <a:cs typeface="Martel Sans" pitchFamily="34" charset="-120"/>
              </a:rPr>
              <a:t>0.82 </a:t>
            </a:r>
            <a:r>
              <a:rPr lang="en-US" sz="1589" dirty="0">
                <a:solidFill>
                  <a:srgbClr val="2C3249"/>
                </a:solidFill>
                <a:latin typeface="Martel Sans" pitchFamily="34" charset="0"/>
                <a:ea typeface="Martel Sans" pitchFamily="34" charset="-122"/>
                <a:cs typeface="Martel Sans" pitchFamily="34" charset="-120"/>
              </a:rPr>
              <a:t>which means if we are able to have this value above </a:t>
            </a:r>
            <a:r>
              <a:rPr lang="en-US" sz="1589" dirty="0" smtClean="0">
                <a:solidFill>
                  <a:srgbClr val="2C3249"/>
                </a:solidFill>
                <a:latin typeface="Martel Sans" pitchFamily="34" charset="0"/>
                <a:ea typeface="Martel Sans" pitchFamily="34" charset="-122"/>
                <a:cs typeface="Martel Sans" pitchFamily="34" charset="-120"/>
              </a:rPr>
              <a:t>0.82 </a:t>
            </a:r>
            <a:r>
              <a:rPr lang="en-US" sz="1589" dirty="0">
                <a:solidFill>
                  <a:srgbClr val="2C3249"/>
                </a:solidFill>
                <a:latin typeface="Martel Sans" pitchFamily="34" charset="0"/>
                <a:ea typeface="Martel Sans" pitchFamily="34" charset="-122"/>
                <a:cs typeface="Martel Sans" pitchFamily="34" charset="-120"/>
              </a:rPr>
              <a:t>then it is highly likely that the company won’t go bankrupt.</a:t>
            </a:r>
            <a:endParaRPr lang="en-US" sz="1589"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744" y="1900595"/>
            <a:ext cx="10774539" cy="4663550"/>
          </a:xfrm>
          <a:prstGeom prst="rect">
            <a:avLst/>
          </a:prstGeom>
        </p:spPr>
      </p:pic>
    </p:spTree>
    <p:extLst>
      <p:ext uri="{BB962C8B-B14F-4D97-AF65-F5344CB8AC3E}">
        <p14:creationId xmlns:p14="http://schemas.microsoft.com/office/powerpoint/2010/main" val="2576468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21744" y="556141"/>
            <a:ext cx="5045631" cy="630674"/>
          </a:xfrm>
          <a:prstGeom prst="rect">
            <a:avLst/>
          </a:prstGeom>
          <a:noFill/>
          <a:ln/>
        </p:spPr>
        <p:txBody>
          <a:bodyPr wrap="none" rtlCol="0" anchor="t"/>
          <a:lstStyle/>
          <a:p>
            <a:pPr marL="0" indent="0">
              <a:lnSpc>
                <a:spcPts val="4966"/>
              </a:lnSpc>
              <a:buNone/>
            </a:pPr>
            <a:r>
              <a:rPr lang="en-US" sz="3973" dirty="0">
                <a:solidFill>
                  <a:srgbClr val="272D45"/>
                </a:solidFill>
                <a:latin typeface="Kanit" pitchFamily="34" charset="0"/>
                <a:ea typeface="Kanit" pitchFamily="34" charset="-122"/>
                <a:cs typeface="Kanit" pitchFamily="34" charset="-120"/>
              </a:rPr>
              <a:t>Scatter Plot Analysis</a:t>
            </a:r>
            <a:endParaRPr lang="en-US" sz="3973" dirty="0"/>
          </a:p>
        </p:txBody>
      </p:sp>
      <p:sp>
        <p:nvSpPr>
          <p:cNvPr id="6" name="Text 3"/>
          <p:cNvSpPr/>
          <p:nvPr/>
        </p:nvSpPr>
        <p:spPr>
          <a:xfrm>
            <a:off x="2521744" y="1585317"/>
            <a:ext cx="2522815" cy="315278"/>
          </a:xfrm>
          <a:prstGeom prst="rect">
            <a:avLst/>
          </a:prstGeom>
          <a:noFill/>
          <a:ln/>
        </p:spPr>
        <p:txBody>
          <a:bodyPr wrap="none" rtlCol="0" anchor="t"/>
          <a:lstStyle/>
          <a:p>
            <a:pPr marL="0" indent="0" algn="l">
              <a:lnSpc>
                <a:spcPts val="2483"/>
              </a:lnSpc>
              <a:buNone/>
            </a:pPr>
            <a:r>
              <a:rPr lang="en-US" sz="1987" dirty="0" smtClean="0">
                <a:solidFill>
                  <a:srgbClr val="2C3249"/>
                </a:solidFill>
                <a:latin typeface="Kanit" pitchFamily="34" charset="0"/>
                <a:ea typeface="Kanit" pitchFamily="34" charset="-122"/>
                <a:cs typeface="Kanit" pitchFamily="34" charset="-120"/>
              </a:rPr>
              <a:t>Debt Ratio % </a:t>
            </a:r>
            <a:r>
              <a:rPr lang="en-US" sz="1987" dirty="0" err="1" smtClean="0">
                <a:solidFill>
                  <a:srgbClr val="2C3249"/>
                </a:solidFill>
                <a:latin typeface="Kanit" pitchFamily="34" charset="0"/>
                <a:ea typeface="Kanit" pitchFamily="34" charset="-122"/>
                <a:cs typeface="Kanit" pitchFamily="34" charset="-120"/>
              </a:rPr>
              <a:t>vs</a:t>
            </a:r>
            <a:r>
              <a:rPr lang="en-US" sz="1987" dirty="0" smtClean="0">
                <a:solidFill>
                  <a:srgbClr val="2C3249"/>
                </a:solidFill>
                <a:latin typeface="Kanit" pitchFamily="34" charset="0"/>
                <a:ea typeface="Kanit" pitchFamily="34" charset="-122"/>
                <a:cs typeface="Kanit" pitchFamily="34" charset="-120"/>
              </a:rPr>
              <a:t> </a:t>
            </a:r>
            <a:r>
              <a:rPr lang="en-US" sz="1987" dirty="0">
                <a:solidFill>
                  <a:srgbClr val="2C3249"/>
                </a:solidFill>
                <a:latin typeface="Kanit" pitchFamily="34" charset="0"/>
                <a:ea typeface="Kanit" pitchFamily="34" charset="-122"/>
                <a:cs typeface="Kanit" pitchFamily="34" charset="-120"/>
              </a:rPr>
              <a:t>Bankrupt</a:t>
            </a:r>
            <a:endParaRPr lang="en-US" sz="1987" dirty="0"/>
          </a:p>
        </p:txBody>
      </p:sp>
      <p:sp>
        <p:nvSpPr>
          <p:cNvPr id="7" name="Text 4"/>
          <p:cNvSpPr/>
          <p:nvPr/>
        </p:nvSpPr>
        <p:spPr>
          <a:xfrm>
            <a:off x="2521744" y="6564145"/>
            <a:ext cx="11226913" cy="1175537"/>
          </a:xfrm>
          <a:prstGeom prst="rect">
            <a:avLst/>
          </a:prstGeom>
          <a:noFill/>
          <a:ln/>
        </p:spPr>
        <p:txBody>
          <a:bodyPr wrap="square" rtlCol="0" anchor="t"/>
          <a:lstStyle/>
          <a:p>
            <a:pPr>
              <a:lnSpc>
                <a:spcPts val="2543"/>
              </a:lnSpc>
            </a:pPr>
            <a:r>
              <a:rPr lang="en-US" sz="1589" dirty="0">
                <a:solidFill>
                  <a:srgbClr val="2C3249"/>
                </a:solidFill>
                <a:latin typeface="Martel Sans" pitchFamily="34" charset="0"/>
                <a:ea typeface="Martel Sans" pitchFamily="34" charset="-122"/>
                <a:cs typeface="Martel Sans" pitchFamily="34" charset="-120"/>
              </a:rPr>
              <a:t>The scatter plot of </a:t>
            </a:r>
            <a:r>
              <a:rPr lang="en-US" sz="1589" dirty="0" smtClean="0">
                <a:solidFill>
                  <a:srgbClr val="2C3249"/>
                </a:solidFill>
                <a:latin typeface="Martel Sans" pitchFamily="34" charset="0"/>
                <a:ea typeface="Martel Sans" pitchFamily="34" charset="-122"/>
                <a:cs typeface="Martel Sans" pitchFamily="34" charset="-120"/>
              </a:rPr>
              <a:t>Debt Ratio% against </a:t>
            </a:r>
            <a:r>
              <a:rPr lang="en-US" sz="1589" dirty="0">
                <a:solidFill>
                  <a:srgbClr val="2C3249"/>
                </a:solidFill>
                <a:latin typeface="Martel Sans" pitchFamily="34" charset="0"/>
                <a:ea typeface="Martel Sans" pitchFamily="34" charset="-122"/>
                <a:cs typeface="Martel Sans" pitchFamily="34" charset="-120"/>
              </a:rPr>
              <a:t>the Bankrupt target variable shows that Bankrupt companies have mean value of </a:t>
            </a:r>
            <a:r>
              <a:rPr lang="en-US" sz="1589" dirty="0" smtClean="0">
                <a:solidFill>
                  <a:srgbClr val="2C3249"/>
                </a:solidFill>
                <a:latin typeface="Martel Sans" pitchFamily="34" charset="0"/>
                <a:ea typeface="Martel Sans" pitchFamily="34" charset="-122"/>
                <a:cs typeface="Martel Sans" pitchFamily="34" charset="-120"/>
              </a:rPr>
              <a:t>‘</a:t>
            </a:r>
            <a:r>
              <a:rPr lang="en-US" sz="1589" dirty="0">
                <a:solidFill>
                  <a:srgbClr val="2C3249"/>
                </a:solidFill>
                <a:latin typeface="Martel Sans" pitchFamily="34" charset="0"/>
                <a:ea typeface="Martel Sans" pitchFamily="34" charset="-122"/>
                <a:cs typeface="Martel Sans" pitchFamily="34" charset="-120"/>
              </a:rPr>
              <a:t>Debt Ratio</a:t>
            </a:r>
            <a:r>
              <a:rPr lang="en-US" sz="1589" dirty="0" smtClean="0">
                <a:solidFill>
                  <a:srgbClr val="2C3249"/>
                </a:solidFill>
                <a:latin typeface="Martel Sans" pitchFamily="34" charset="0"/>
                <a:ea typeface="Martel Sans" pitchFamily="34" charset="-122"/>
                <a:cs typeface="Martel Sans" pitchFamily="34" charset="-120"/>
              </a:rPr>
              <a:t>%’ </a:t>
            </a:r>
            <a:r>
              <a:rPr lang="en-US" sz="1589" dirty="0">
                <a:solidFill>
                  <a:srgbClr val="2C3249"/>
                </a:solidFill>
                <a:latin typeface="Martel Sans" pitchFamily="34" charset="0"/>
                <a:ea typeface="Martel Sans" pitchFamily="34" charset="-122"/>
                <a:cs typeface="Martel Sans" pitchFamily="34" charset="-120"/>
              </a:rPr>
              <a:t>around </a:t>
            </a:r>
            <a:r>
              <a:rPr lang="en-US" sz="1589" dirty="0" smtClean="0">
                <a:solidFill>
                  <a:srgbClr val="2C3249"/>
                </a:solidFill>
                <a:latin typeface="Martel Sans" pitchFamily="34" charset="0"/>
                <a:ea typeface="Martel Sans" pitchFamily="34" charset="-122"/>
                <a:cs typeface="Martel Sans" pitchFamily="34" charset="-120"/>
              </a:rPr>
              <a:t>0.19, </a:t>
            </a:r>
            <a:r>
              <a:rPr lang="en-US" sz="1589" dirty="0">
                <a:solidFill>
                  <a:srgbClr val="2C3249"/>
                </a:solidFill>
                <a:latin typeface="Martel Sans" pitchFamily="34" charset="0"/>
                <a:ea typeface="Martel Sans" pitchFamily="34" charset="-122"/>
                <a:cs typeface="Martel Sans" pitchFamily="34" charset="-120"/>
              </a:rPr>
              <a:t>and non bankrupts have it around </a:t>
            </a:r>
            <a:r>
              <a:rPr lang="en-US" sz="1589" dirty="0" smtClean="0">
                <a:solidFill>
                  <a:srgbClr val="2C3249"/>
                </a:solidFill>
                <a:latin typeface="Martel Sans" pitchFamily="34" charset="0"/>
                <a:ea typeface="Martel Sans" pitchFamily="34" charset="-122"/>
                <a:cs typeface="Martel Sans" pitchFamily="34" charset="-120"/>
              </a:rPr>
              <a:t>0.12 </a:t>
            </a:r>
            <a:r>
              <a:rPr lang="en-US" sz="1589" dirty="0">
                <a:solidFill>
                  <a:srgbClr val="2C3249"/>
                </a:solidFill>
                <a:latin typeface="Martel Sans" pitchFamily="34" charset="0"/>
                <a:ea typeface="Martel Sans" pitchFamily="34" charset="-122"/>
                <a:cs typeface="Martel Sans" pitchFamily="34" charset="-120"/>
              </a:rPr>
              <a:t>which means if we are able to have this value </a:t>
            </a:r>
            <a:r>
              <a:rPr lang="en-US" sz="1589" dirty="0" smtClean="0">
                <a:solidFill>
                  <a:srgbClr val="2C3249"/>
                </a:solidFill>
                <a:latin typeface="Martel Sans" pitchFamily="34" charset="0"/>
                <a:ea typeface="Martel Sans" pitchFamily="34" charset="-122"/>
                <a:cs typeface="Martel Sans" pitchFamily="34" charset="-120"/>
              </a:rPr>
              <a:t>below 0.12 </a:t>
            </a:r>
            <a:r>
              <a:rPr lang="en-US" sz="1589" dirty="0">
                <a:solidFill>
                  <a:srgbClr val="2C3249"/>
                </a:solidFill>
                <a:latin typeface="Martel Sans" pitchFamily="34" charset="0"/>
                <a:ea typeface="Martel Sans" pitchFamily="34" charset="-122"/>
                <a:cs typeface="Martel Sans" pitchFamily="34" charset="-120"/>
              </a:rPr>
              <a:t>then it is highly likely that the company won’t go bankrupt.</a:t>
            </a:r>
            <a:endParaRPr lang="en-US" sz="1589"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744" y="1900595"/>
            <a:ext cx="10774539" cy="4663550"/>
          </a:xfrm>
          <a:prstGeom prst="rect">
            <a:avLst/>
          </a:prstGeom>
        </p:spPr>
      </p:pic>
    </p:spTree>
    <p:extLst>
      <p:ext uri="{BB962C8B-B14F-4D97-AF65-F5344CB8AC3E}">
        <p14:creationId xmlns:p14="http://schemas.microsoft.com/office/powerpoint/2010/main" val="3468112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1886744" y="550561"/>
            <a:ext cx="12108656" cy="1234559"/>
          </a:xfrm>
          <a:prstGeom prst="rect">
            <a:avLst/>
          </a:prstGeom>
          <a:noFill/>
          <a:ln/>
        </p:spPr>
        <p:txBody>
          <a:bodyPr wrap="none" rtlCol="0" anchor="t"/>
          <a:lstStyle/>
          <a:p>
            <a:pPr>
              <a:lnSpc>
                <a:spcPts val="4966"/>
              </a:lnSpc>
            </a:pPr>
            <a:r>
              <a:rPr lang="en-US" sz="3973" dirty="0">
                <a:solidFill>
                  <a:srgbClr val="272D45"/>
                </a:solidFill>
                <a:latin typeface="Kanit" pitchFamily="34" charset="0"/>
                <a:ea typeface="Kanit" pitchFamily="34" charset="-122"/>
                <a:cs typeface="Kanit" pitchFamily="34" charset="-120"/>
              </a:rPr>
              <a:t>Creating a </a:t>
            </a:r>
            <a:r>
              <a:rPr lang="en-US" sz="3973" dirty="0" err="1">
                <a:solidFill>
                  <a:srgbClr val="272D45"/>
                </a:solidFill>
                <a:latin typeface="Kanit" pitchFamily="34" charset="0"/>
                <a:ea typeface="Kanit" pitchFamily="34" charset="-122"/>
                <a:cs typeface="Kanit" pitchFamily="34" charset="-120"/>
              </a:rPr>
              <a:t>Barplot</a:t>
            </a:r>
            <a:r>
              <a:rPr lang="en-US" sz="3973" dirty="0">
                <a:solidFill>
                  <a:srgbClr val="272D45"/>
                </a:solidFill>
                <a:latin typeface="Kanit" pitchFamily="34" charset="0"/>
                <a:ea typeface="Kanit" pitchFamily="34" charset="-122"/>
                <a:cs typeface="Kanit" pitchFamily="34" charset="-120"/>
              </a:rPr>
              <a:t> from </a:t>
            </a:r>
            <a:r>
              <a:rPr lang="en-US" sz="3973" dirty="0" err="1">
                <a:solidFill>
                  <a:srgbClr val="272D45"/>
                </a:solidFill>
                <a:latin typeface="Kanit" pitchFamily="34" charset="0"/>
                <a:ea typeface="Kanit" pitchFamily="34" charset="-122"/>
                <a:cs typeface="Kanit" pitchFamily="34" charset="-120"/>
              </a:rPr>
              <a:t>Seaborn</a:t>
            </a:r>
            <a:r>
              <a:rPr lang="en-US" sz="3973" dirty="0">
                <a:solidFill>
                  <a:srgbClr val="272D45"/>
                </a:solidFill>
                <a:latin typeface="Kanit" pitchFamily="34" charset="0"/>
                <a:ea typeface="Kanit" pitchFamily="34" charset="-122"/>
                <a:cs typeface="Kanit" pitchFamily="34" charset="-120"/>
              </a:rPr>
              <a:t> for Accounting ratios </a:t>
            </a:r>
            <a:endParaRPr lang="en-US" sz="3973" dirty="0" smtClean="0">
              <a:solidFill>
                <a:srgbClr val="272D45"/>
              </a:solidFill>
              <a:latin typeface="Kanit" pitchFamily="34" charset="0"/>
              <a:ea typeface="Kanit" pitchFamily="34" charset="-122"/>
              <a:cs typeface="Kanit" pitchFamily="34" charset="-120"/>
            </a:endParaRPr>
          </a:p>
          <a:p>
            <a:pPr>
              <a:lnSpc>
                <a:spcPts val="4966"/>
              </a:lnSpc>
            </a:pPr>
            <a:r>
              <a:rPr lang="en-US" sz="3973" dirty="0" smtClean="0">
                <a:solidFill>
                  <a:srgbClr val="272D45"/>
                </a:solidFill>
                <a:latin typeface="Kanit" pitchFamily="34" charset="0"/>
                <a:ea typeface="Kanit" pitchFamily="34" charset="-122"/>
                <a:cs typeface="Kanit" pitchFamily="34" charset="-120"/>
              </a:rPr>
              <a:t>with Highest </a:t>
            </a:r>
            <a:r>
              <a:rPr lang="en-US" sz="3973" dirty="0">
                <a:solidFill>
                  <a:srgbClr val="272D45"/>
                </a:solidFill>
                <a:latin typeface="Kanit" pitchFamily="34" charset="0"/>
                <a:ea typeface="Kanit" pitchFamily="34" charset="-122"/>
                <a:cs typeface="Kanit" pitchFamily="34" charset="-120"/>
              </a:rPr>
              <a:t>Absolute Correlation</a:t>
            </a:r>
            <a:endParaRPr lang="en-US" sz="3973" dirty="0"/>
          </a:p>
        </p:txBody>
      </p:sp>
      <p:sp>
        <p:nvSpPr>
          <p:cNvPr id="6" name="Text 3"/>
          <p:cNvSpPr/>
          <p:nvPr/>
        </p:nvSpPr>
        <p:spPr>
          <a:xfrm>
            <a:off x="1886744" y="2635242"/>
            <a:ext cx="12019756" cy="4464058"/>
          </a:xfrm>
          <a:prstGeom prst="rect">
            <a:avLst/>
          </a:prstGeom>
          <a:noFill/>
          <a:ln/>
        </p:spPr>
        <p:txBody>
          <a:bodyPr wrap="none" rtlCol="0" anchor="t"/>
          <a:lstStyle/>
          <a:p>
            <a:pPr marL="342900" indent="-342900">
              <a:lnSpc>
                <a:spcPct val="150000"/>
              </a:lnSpc>
              <a:buFont typeface="Courier New" panose="02070309020205020404" pitchFamily="49" charset="0"/>
              <a:buChar char="o"/>
            </a:pPr>
            <a:r>
              <a:rPr lang="en-US" sz="1987" dirty="0" smtClean="0">
                <a:solidFill>
                  <a:srgbClr val="2C3249"/>
                </a:solidFill>
                <a:latin typeface="Kanit" pitchFamily="34" charset="0"/>
                <a:ea typeface="Kanit" pitchFamily="34" charset="-122"/>
                <a:cs typeface="Kanit" pitchFamily="34" charset="-120"/>
              </a:rPr>
              <a:t>The </a:t>
            </a:r>
            <a:r>
              <a:rPr lang="en-US" sz="1987" dirty="0">
                <a:solidFill>
                  <a:srgbClr val="2C3249"/>
                </a:solidFill>
                <a:latin typeface="Kanit" pitchFamily="34" charset="0"/>
                <a:ea typeface="Kanit" pitchFamily="34" charset="-122"/>
                <a:cs typeface="Kanit" pitchFamily="34" charset="-120"/>
              </a:rPr>
              <a:t>correlation coefficients that have an absolute value greater than 0.2 with respect to the "Bankrupt" </a:t>
            </a:r>
            <a:r>
              <a:rPr lang="en-US" sz="1987" dirty="0" smtClean="0">
                <a:solidFill>
                  <a:srgbClr val="2C3249"/>
                </a:solidFill>
                <a:latin typeface="Kanit" pitchFamily="34" charset="0"/>
                <a:ea typeface="Kanit" pitchFamily="34" charset="-122"/>
                <a:cs typeface="Kanit" pitchFamily="34" charset="-120"/>
              </a:rPr>
              <a:t>          </a:t>
            </a:r>
          </a:p>
          <a:p>
            <a:pPr>
              <a:lnSpc>
                <a:spcPct val="150000"/>
              </a:lnSpc>
            </a:pPr>
            <a:r>
              <a:rPr lang="en-US" sz="1987" dirty="0" smtClean="0">
                <a:solidFill>
                  <a:srgbClr val="2C3249"/>
                </a:solidFill>
                <a:latin typeface="Kanit" pitchFamily="34" charset="0"/>
                <a:ea typeface="Kanit" pitchFamily="34" charset="-122"/>
                <a:cs typeface="Kanit" pitchFamily="34" charset="-120"/>
              </a:rPr>
              <a:t>variable. These </a:t>
            </a:r>
            <a:r>
              <a:rPr lang="en-US" sz="1987" dirty="0">
                <a:solidFill>
                  <a:srgbClr val="2C3249"/>
                </a:solidFill>
                <a:latin typeface="Kanit" pitchFamily="34" charset="0"/>
                <a:ea typeface="Kanit" pitchFamily="34" charset="-122"/>
                <a:cs typeface="Kanit" pitchFamily="34" charset="-120"/>
              </a:rPr>
              <a:t>selected variables are stored in the </a:t>
            </a:r>
            <a:r>
              <a:rPr lang="en-US" sz="1987" dirty="0" err="1">
                <a:solidFill>
                  <a:srgbClr val="2C3249"/>
                </a:solidFill>
                <a:latin typeface="Kanit" pitchFamily="34" charset="0"/>
                <a:ea typeface="Kanit" pitchFamily="34" charset="-122"/>
                <a:cs typeface="Kanit" pitchFamily="34" charset="-120"/>
              </a:rPr>
              <a:t>selected_variables</a:t>
            </a:r>
            <a:r>
              <a:rPr lang="en-US" sz="1987" dirty="0">
                <a:solidFill>
                  <a:srgbClr val="2C3249"/>
                </a:solidFill>
                <a:latin typeface="Kanit" pitchFamily="34" charset="0"/>
                <a:ea typeface="Kanit" pitchFamily="34" charset="-122"/>
                <a:cs typeface="Kanit" pitchFamily="34" charset="-120"/>
              </a:rPr>
              <a:t> Series</a:t>
            </a:r>
            <a:r>
              <a:rPr lang="en-US" sz="1987" dirty="0" smtClean="0">
                <a:solidFill>
                  <a:srgbClr val="2C3249"/>
                </a:solidFill>
                <a:latin typeface="Kanit" pitchFamily="34" charset="0"/>
                <a:ea typeface="Kanit" pitchFamily="34" charset="-122"/>
                <a:cs typeface="Kanit" pitchFamily="34" charset="-120"/>
              </a:rPr>
              <a:t>.</a:t>
            </a:r>
            <a:endParaRPr lang="en-US" sz="1987" dirty="0">
              <a:solidFill>
                <a:srgbClr val="2C3249"/>
              </a:solidFill>
              <a:latin typeface="Kanit" pitchFamily="34" charset="0"/>
              <a:ea typeface="Kanit" pitchFamily="34" charset="-122"/>
              <a:cs typeface="Kanit" pitchFamily="34" charset="-120"/>
            </a:endParaRPr>
          </a:p>
          <a:p>
            <a:pPr marL="342900" indent="-342900">
              <a:lnSpc>
                <a:spcPct val="150000"/>
              </a:lnSpc>
              <a:buFont typeface="Courier New" panose="02070309020205020404" pitchFamily="49" charset="0"/>
              <a:buChar char="o"/>
            </a:pPr>
            <a:r>
              <a:rPr lang="en-US" sz="1987" dirty="0">
                <a:solidFill>
                  <a:srgbClr val="2C3249"/>
                </a:solidFill>
                <a:latin typeface="Kanit" pitchFamily="34" charset="0"/>
                <a:ea typeface="Kanit" pitchFamily="34" charset="-122"/>
                <a:cs typeface="Kanit" pitchFamily="34" charset="-120"/>
              </a:rPr>
              <a:t>The </a:t>
            </a:r>
            <a:r>
              <a:rPr lang="en-US" sz="1987" dirty="0" err="1">
                <a:solidFill>
                  <a:srgbClr val="2C3249"/>
                </a:solidFill>
                <a:latin typeface="Kanit" pitchFamily="34" charset="0"/>
                <a:ea typeface="Kanit" pitchFamily="34" charset="-122"/>
                <a:cs typeface="Kanit" pitchFamily="34" charset="-120"/>
              </a:rPr>
              <a:t>DataFrame</a:t>
            </a:r>
            <a:r>
              <a:rPr lang="en-US" sz="1987" dirty="0">
                <a:solidFill>
                  <a:srgbClr val="2C3249"/>
                </a:solidFill>
                <a:latin typeface="Kanit" pitchFamily="34" charset="0"/>
                <a:ea typeface="Kanit" pitchFamily="34" charset="-122"/>
                <a:cs typeface="Kanit" pitchFamily="34" charset="-120"/>
              </a:rPr>
              <a:t> </a:t>
            </a:r>
            <a:r>
              <a:rPr lang="en-US" sz="1987" dirty="0" err="1">
                <a:solidFill>
                  <a:srgbClr val="2C3249"/>
                </a:solidFill>
                <a:latin typeface="Kanit" pitchFamily="34" charset="0"/>
                <a:ea typeface="Kanit" pitchFamily="34" charset="-122"/>
                <a:cs typeface="Kanit" pitchFamily="34" charset="-120"/>
              </a:rPr>
              <a:t>selected_data</a:t>
            </a:r>
            <a:r>
              <a:rPr lang="en-US" sz="1987" dirty="0">
                <a:solidFill>
                  <a:srgbClr val="2C3249"/>
                </a:solidFill>
                <a:latin typeface="Kanit" pitchFamily="34" charset="0"/>
                <a:ea typeface="Kanit" pitchFamily="34" charset="-122"/>
                <a:cs typeface="Kanit" pitchFamily="34" charset="-120"/>
              </a:rPr>
              <a:t> is then "melted" into a long format, where the "Variable" column </a:t>
            </a:r>
            <a:r>
              <a:rPr lang="en-US" sz="1987" dirty="0" smtClean="0">
                <a:solidFill>
                  <a:srgbClr val="2C3249"/>
                </a:solidFill>
                <a:latin typeface="Kanit" pitchFamily="34" charset="0"/>
                <a:ea typeface="Kanit" pitchFamily="34" charset="-122"/>
                <a:cs typeface="Kanit" pitchFamily="34" charset="-120"/>
              </a:rPr>
              <a:t>contains</a:t>
            </a:r>
          </a:p>
          <a:p>
            <a:pPr>
              <a:lnSpc>
                <a:spcPct val="150000"/>
              </a:lnSpc>
            </a:pPr>
            <a:r>
              <a:rPr lang="en-US" sz="1987" dirty="0" smtClean="0">
                <a:solidFill>
                  <a:srgbClr val="2C3249"/>
                </a:solidFill>
                <a:latin typeface="Kanit" pitchFamily="34" charset="0"/>
                <a:ea typeface="Kanit" pitchFamily="34" charset="-122"/>
                <a:cs typeface="Kanit" pitchFamily="34" charset="-120"/>
              </a:rPr>
              <a:t> </a:t>
            </a:r>
            <a:r>
              <a:rPr lang="en-US" sz="1987" dirty="0">
                <a:solidFill>
                  <a:srgbClr val="2C3249"/>
                </a:solidFill>
                <a:latin typeface="Kanit" pitchFamily="34" charset="0"/>
                <a:ea typeface="Kanit" pitchFamily="34" charset="-122"/>
                <a:cs typeface="Kanit" pitchFamily="34" charset="-120"/>
              </a:rPr>
              <a:t>the variable names, </a:t>
            </a:r>
            <a:r>
              <a:rPr lang="en-US" sz="1987" dirty="0" smtClean="0">
                <a:solidFill>
                  <a:srgbClr val="2C3249"/>
                </a:solidFill>
                <a:latin typeface="Kanit" pitchFamily="34" charset="0"/>
                <a:ea typeface="Kanit" pitchFamily="34" charset="-122"/>
                <a:cs typeface="Kanit" pitchFamily="34" charset="-120"/>
              </a:rPr>
              <a:t>and </a:t>
            </a:r>
            <a:r>
              <a:rPr lang="en-US" sz="1987" dirty="0">
                <a:solidFill>
                  <a:srgbClr val="2C3249"/>
                </a:solidFill>
                <a:latin typeface="Kanit" pitchFamily="34" charset="0"/>
                <a:ea typeface="Kanit" pitchFamily="34" charset="-122"/>
                <a:cs typeface="Kanit" pitchFamily="34" charset="-120"/>
              </a:rPr>
              <a:t>the "Value" column contains the corresponding accounting magnitude values. </a:t>
            </a:r>
          </a:p>
          <a:p>
            <a:pPr>
              <a:lnSpc>
                <a:spcPct val="150000"/>
              </a:lnSpc>
            </a:pPr>
            <a:r>
              <a:rPr lang="en-US" sz="1987" dirty="0" smtClean="0">
                <a:solidFill>
                  <a:srgbClr val="2C3249"/>
                </a:solidFill>
                <a:latin typeface="Kanit" pitchFamily="34" charset="0"/>
                <a:ea typeface="Kanit" pitchFamily="34" charset="-122"/>
                <a:cs typeface="Kanit" pitchFamily="34" charset="-120"/>
              </a:rPr>
              <a:t>This </a:t>
            </a:r>
            <a:r>
              <a:rPr lang="en-US" sz="1987" dirty="0">
                <a:solidFill>
                  <a:srgbClr val="2C3249"/>
                </a:solidFill>
                <a:latin typeface="Kanit" pitchFamily="34" charset="0"/>
                <a:ea typeface="Kanit" pitchFamily="34" charset="-122"/>
                <a:cs typeface="Kanit" pitchFamily="34" charset="-120"/>
              </a:rPr>
              <a:t>is done to prepare the data for creating the bar plots</a:t>
            </a:r>
            <a:r>
              <a:rPr lang="en-US" sz="1987" dirty="0" smtClean="0">
                <a:solidFill>
                  <a:srgbClr val="2C3249"/>
                </a:solidFill>
                <a:latin typeface="Kanit" pitchFamily="34" charset="0"/>
                <a:ea typeface="Kanit" pitchFamily="34" charset="-122"/>
                <a:cs typeface="Kanit" pitchFamily="34" charset="-120"/>
              </a:rPr>
              <a:t>.</a:t>
            </a:r>
            <a:endParaRPr lang="en-US" sz="1987" dirty="0">
              <a:solidFill>
                <a:srgbClr val="2C3249"/>
              </a:solidFill>
              <a:latin typeface="Kanit" pitchFamily="34" charset="0"/>
              <a:ea typeface="Kanit" pitchFamily="34" charset="-122"/>
              <a:cs typeface="Kanit" pitchFamily="34" charset="-120"/>
            </a:endParaRPr>
          </a:p>
          <a:p>
            <a:pPr marL="342900" indent="-342900">
              <a:lnSpc>
                <a:spcPct val="150000"/>
              </a:lnSpc>
              <a:buFont typeface="Courier New" panose="02070309020205020404" pitchFamily="49" charset="0"/>
              <a:buChar char="o"/>
            </a:pPr>
            <a:r>
              <a:rPr lang="en-US" sz="1987" dirty="0">
                <a:solidFill>
                  <a:srgbClr val="2C3249"/>
                </a:solidFill>
                <a:latin typeface="Kanit" pitchFamily="34" charset="0"/>
                <a:ea typeface="Kanit" pitchFamily="34" charset="-122"/>
                <a:cs typeface="Kanit" pitchFamily="34" charset="-120"/>
              </a:rPr>
              <a:t>The code uses the </a:t>
            </a:r>
            <a:r>
              <a:rPr lang="en-US" sz="1987" dirty="0" err="1">
                <a:solidFill>
                  <a:srgbClr val="2C3249"/>
                </a:solidFill>
                <a:latin typeface="Kanit" pitchFamily="34" charset="0"/>
                <a:ea typeface="Kanit" pitchFamily="34" charset="-122"/>
                <a:cs typeface="Kanit" pitchFamily="34" charset="-120"/>
              </a:rPr>
              <a:t>seaborn</a:t>
            </a:r>
            <a:r>
              <a:rPr lang="en-US" sz="1987" dirty="0">
                <a:solidFill>
                  <a:srgbClr val="2C3249"/>
                </a:solidFill>
                <a:latin typeface="Kanit" pitchFamily="34" charset="0"/>
                <a:ea typeface="Kanit" pitchFamily="34" charset="-122"/>
                <a:cs typeface="Kanit" pitchFamily="34" charset="-120"/>
              </a:rPr>
              <a:t> library to create a series of bar plots. </a:t>
            </a:r>
            <a:endParaRPr lang="en-US" sz="1987" dirty="0" smtClean="0">
              <a:solidFill>
                <a:srgbClr val="2C3249"/>
              </a:solidFill>
              <a:latin typeface="Kanit" pitchFamily="34" charset="0"/>
              <a:ea typeface="Kanit" pitchFamily="34" charset="-122"/>
              <a:cs typeface="Kanit" pitchFamily="34" charset="-120"/>
            </a:endParaRPr>
          </a:p>
          <a:p>
            <a:pPr marL="342900" indent="-342900">
              <a:lnSpc>
                <a:spcPct val="150000"/>
              </a:lnSpc>
              <a:buFont typeface="Courier New" panose="02070309020205020404" pitchFamily="49" charset="0"/>
              <a:buChar char="o"/>
            </a:pPr>
            <a:r>
              <a:rPr lang="en-US" sz="1987" dirty="0" smtClean="0">
                <a:solidFill>
                  <a:srgbClr val="2C3249"/>
                </a:solidFill>
                <a:latin typeface="Kanit" pitchFamily="34" charset="0"/>
                <a:ea typeface="Kanit" pitchFamily="34" charset="-122"/>
                <a:cs typeface="Kanit" pitchFamily="34" charset="-120"/>
              </a:rPr>
              <a:t>Each </a:t>
            </a:r>
            <a:r>
              <a:rPr lang="en-US" sz="1987" dirty="0">
                <a:solidFill>
                  <a:srgbClr val="2C3249"/>
                </a:solidFill>
                <a:latin typeface="Kanit" pitchFamily="34" charset="0"/>
                <a:ea typeface="Kanit" pitchFamily="34" charset="-122"/>
                <a:cs typeface="Kanit" pitchFamily="34" charset="-120"/>
              </a:rPr>
              <a:t>plot represents one of the selected variables. </a:t>
            </a:r>
            <a:endParaRPr lang="en-US" sz="1987" dirty="0" smtClean="0">
              <a:solidFill>
                <a:srgbClr val="2C3249"/>
              </a:solidFill>
              <a:latin typeface="Kanit" pitchFamily="34" charset="0"/>
              <a:ea typeface="Kanit" pitchFamily="34" charset="-122"/>
              <a:cs typeface="Kanit" pitchFamily="34" charset="-120"/>
            </a:endParaRPr>
          </a:p>
          <a:p>
            <a:pPr marL="342900" indent="-342900">
              <a:lnSpc>
                <a:spcPct val="150000"/>
              </a:lnSpc>
              <a:buFont typeface="Courier New" panose="02070309020205020404" pitchFamily="49" charset="0"/>
              <a:buChar char="o"/>
            </a:pPr>
            <a:r>
              <a:rPr lang="en-US" sz="1987" dirty="0" smtClean="0">
                <a:solidFill>
                  <a:srgbClr val="2C3249"/>
                </a:solidFill>
                <a:latin typeface="Kanit" pitchFamily="34" charset="0"/>
                <a:ea typeface="Kanit" pitchFamily="34" charset="-122"/>
                <a:cs typeface="Kanit" pitchFamily="34" charset="-120"/>
              </a:rPr>
              <a:t>The </a:t>
            </a:r>
            <a:r>
              <a:rPr lang="en-US" sz="1987" dirty="0">
                <a:solidFill>
                  <a:srgbClr val="2C3249"/>
                </a:solidFill>
                <a:latin typeface="Kanit" pitchFamily="34" charset="0"/>
                <a:ea typeface="Kanit" pitchFamily="34" charset="-122"/>
                <a:cs typeface="Kanit" pitchFamily="34" charset="-120"/>
              </a:rPr>
              <a:t>x-axis of each plot shows the variable names, and the y-axis shows the accounting magnitudes. </a:t>
            </a:r>
            <a:endParaRPr lang="en-US" sz="1987" dirty="0" smtClean="0">
              <a:solidFill>
                <a:srgbClr val="2C3249"/>
              </a:solidFill>
              <a:latin typeface="Kanit" pitchFamily="34" charset="0"/>
              <a:ea typeface="Kanit" pitchFamily="34" charset="-122"/>
              <a:cs typeface="Kanit" pitchFamily="34" charset="-120"/>
            </a:endParaRPr>
          </a:p>
          <a:p>
            <a:pPr marL="342900" indent="-342900">
              <a:lnSpc>
                <a:spcPct val="150000"/>
              </a:lnSpc>
              <a:buFont typeface="Courier New" panose="02070309020205020404" pitchFamily="49" charset="0"/>
              <a:buChar char="o"/>
            </a:pPr>
            <a:r>
              <a:rPr lang="en-US" sz="1987" dirty="0" smtClean="0">
                <a:solidFill>
                  <a:srgbClr val="2C3249"/>
                </a:solidFill>
                <a:latin typeface="Kanit" pitchFamily="34" charset="0"/>
                <a:ea typeface="Kanit" pitchFamily="34" charset="-122"/>
                <a:cs typeface="Kanit" pitchFamily="34" charset="-120"/>
              </a:rPr>
              <a:t>The </a:t>
            </a:r>
            <a:r>
              <a:rPr lang="en-US" sz="1987" dirty="0">
                <a:solidFill>
                  <a:srgbClr val="2C3249"/>
                </a:solidFill>
                <a:latin typeface="Kanit" pitchFamily="34" charset="0"/>
                <a:ea typeface="Kanit" pitchFamily="34" charset="-122"/>
                <a:cs typeface="Kanit" pitchFamily="34" charset="-120"/>
              </a:rPr>
              <a:t>bars in each plot are colored differently to represent bankrupt (0) and not bankrupt (1) firms.</a:t>
            </a:r>
            <a:endParaRPr lang="en-US" sz="1987" dirty="0" smtClean="0">
              <a:solidFill>
                <a:srgbClr val="2C3249"/>
              </a:solidFill>
              <a:latin typeface="Kanit" pitchFamily="34" charset="0"/>
              <a:ea typeface="Kanit" pitchFamily="34" charset="-122"/>
              <a:cs typeface="Kanit" pitchFamily="34" charset="-120"/>
            </a:endParaRPr>
          </a:p>
          <a:p>
            <a:pPr>
              <a:lnSpc>
                <a:spcPts val="2483"/>
              </a:lnSpc>
            </a:pPr>
            <a:endParaRPr lang="en-US" sz="1987" dirty="0"/>
          </a:p>
        </p:txBody>
      </p:sp>
    </p:spTree>
    <p:extLst>
      <p:ext uri="{BB962C8B-B14F-4D97-AF65-F5344CB8AC3E}">
        <p14:creationId xmlns:p14="http://schemas.microsoft.com/office/powerpoint/2010/main" val="306510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736085"/>
            <a:ext cx="10960100" cy="6757429"/>
          </a:xfrm>
          <a:prstGeom prst="rect">
            <a:avLst/>
          </a:prstGeom>
        </p:spPr>
      </p:pic>
    </p:spTree>
    <p:extLst>
      <p:ext uri="{BB962C8B-B14F-4D97-AF65-F5344CB8AC3E}">
        <p14:creationId xmlns:p14="http://schemas.microsoft.com/office/powerpoint/2010/main" val="3168015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0076"/>
          </a:xfrm>
          <a:prstGeom prst="rect">
            <a:avLst/>
          </a:prstGeom>
          <a:solidFill>
            <a:srgbClr val="FFFFFF"/>
          </a:solidFill>
          <a:ln/>
        </p:spPr>
      </p:sp>
      <p:sp>
        <p:nvSpPr>
          <p:cNvPr id="4" name="Text 2"/>
          <p:cNvSpPr/>
          <p:nvPr/>
        </p:nvSpPr>
        <p:spPr>
          <a:xfrm>
            <a:off x="5507553" y="489805"/>
            <a:ext cx="5970032" cy="585430"/>
          </a:xfrm>
          <a:prstGeom prst="rect">
            <a:avLst/>
          </a:prstGeom>
          <a:noFill/>
          <a:ln/>
        </p:spPr>
        <p:txBody>
          <a:bodyPr wrap="none" rtlCol="0" anchor="t"/>
          <a:lstStyle/>
          <a:p>
            <a:pPr marL="0" indent="0">
              <a:lnSpc>
                <a:spcPts val="4610"/>
              </a:lnSpc>
              <a:buNone/>
            </a:pPr>
            <a:r>
              <a:rPr lang="en-US" sz="3688" dirty="0" smtClean="0">
                <a:solidFill>
                  <a:srgbClr val="272D45"/>
                </a:solidFill>
                <a:latin typeface="Kanit" pitchFamily="34" charset="0"/>
                <a:ea typeface="Kanit" pitchFamily="34" charset="-122"/>
                <a:cs typeface="Kanit" pitchFamily="34" charset="-120"/>
              </a:rPr>
              <a:t>Inference: EDA</a:t>
            </a:r>
            <a:endParaRPr lang="en-US" sz="3688" dirty="0"/>
          </a:p>
        </p:txBody>
      </p:sp>
      <p:sp>
        <p:nvSpPr>
          <p:cNvPr id="5" name="Shape 3"/>
          <p:cNvSpPr/>
          <p:nvPr/>
        </p:nvSpPr>
        <p:spPr>
          <a:xfrm>
            <a:off x="7296388" y="1475065"/>
            <a:ext cx="37386" cy="6239947"/>
          </a:xfrm>
          <a:prstGeom prst="roundRect">
            <a:avLst>
              <a:gd name="adj" fmla="val 225486"/>
            </a:avLst>
          </a:prstGeom>
          <a:solidFill>
            <a:srgbClr val="C5D2CF"/>
          </a:solidFill>
          <a:ln/>
        </p:spPr>
      </p:sp>
      <p:sp>
        <p:nvSpPr>
          <p:cNvPr id="6" name="Shape 4"/>
          <p:cNvSpPr/>
          <p:nvPr/>
        </p:nvSpPr>
        <p:spPr>
          <a:xfrm>
            <a:off x="6448782" y="1813441"/>
            <a:ext cx="655558" cy="37386"/>
          </a:xfrm>
          <a:prstGeom prst="roundRect">
            <a:avLst>
              <a:gd name="adj" fmla="val 225486"/>
            </a:avLst>
          </a:prstGeom>
          <a:solidFill>
            <a:srgbClr val="C5D2CF"/>
          </a:solidFill>
          <a:ln/>
        </p:spPr>
      </p:sp>
      <p:sp>
        <p:nvSpPr>
          <p:cNvPr id="7" name="Shape 5"/>
          <p:cNvSpPr/>
          <p:nvPr/>
        </p:nvSpPr>
        <p:spPr>
          <a:xfrm>
            <a:off x="7104340" y="1621393"/>
            <a:ext cx="421481" cy="421481"/>
          </a:xfrm>
          <a:prstGeom prst="roundRect">
            <a:avLst>
              <a:gd name="adj" fmla="val 20001"/>
            </a:avLst>
          </a:prstGeom>
          <a:solidFill>
            <a:srgbClr val="DFECE9"/>
          </a:solidFill>
          <a:ln w="7620">
            <a:solidFill>
              <a:srgbClr val="C5D2CF"/>
            </a:solidFill>
            <a:prstDash val="solid"/>
          </a:ln>
        </p:spPr>
      </p:sp>
      <p:sp>
        <p:nvSpPr>
          <p:cNvPr id="8" name="Text 6"/>
          <p:cNvSpPr/>
          <p:nvPr/>
        </p:nvSpPr>
        <p:spPr>
          <a:xfrm>
            <a:off x="7272338" y="1656517"/>
            <a:ext cx="85487" cy="351234"/>
          </a:xfrm>
          <a:prstGeom prst="rect">
            <a:avLst/>
          </a:prstGeom>
          <a:noFill/>
          <a:ln/>
        </p:spPr>
        <p:txBody>
          <a:bodyPr wrap="none" rtlCol="0" anchor="t"/>
          <a:lstStyle/>
          <a:p>
            <a:pPr marL="0" indent="0" algn="ctr">
              <a:lnSpc>
                <a:spcPts val="2766"/>
              </a:lnSpc>
              <a:buNone/>
            </a:pPr>
            <a:r>
              <a:rPr lang="en-US" sz="2213" dirty="0">
                <a:solidFill>
                  <a:srgbClr val="2C3249"/>
                </a:solidFill>
                <a:latin typeface="Kanit" pitchFamily="34" charset="0"/>
                <a:ea typeface="Kanit" pitchFamily="34" charset="-122"/>
                <a:cs typeface="Kanit" pitchFamily="34" charset="-120"/>
              </a:rPr>
              <a:t>1</a:t>
            </a:r>
            <a:endParaRPr lang="en-US" sz="2213" dirty="0"/>
          </a:p>
        </p:txBody>
      </p:sp>
      <p:sp>
        <p:nvSpPr>
          <p:cNvPr id="9" name="Text 7"/>
          <p:cNvSpPr/>
          <p:nvPr/>
        </p:nvSpPr>
        <p:spPr>
          <a:xfrm>
            <a:off x="3943231" y="1662351"/>
            <a:ext cx="2341602" cy="292656"/>
          </a:xfrm>
          <a:prstGeom prst="rect">
            <a:avLst/>
          </a:prstGeom>
          <a:noFill/>
          <a:ln/>
        </p:spPr>
        <p:txBody>
          <a:bodyPr wrap="none" rtlCol="0" anchor="t"/>
          <a:lstStyle/>
          <a:p>
            <a:pPr algn="r">
              <a:lnSpc>
                <a:spcPts val="2305"/>
              </a:lnSpc>
            </a:pPr>
            <a:r>
              <a:rPr lang="en-US" sz="1844" dirty="0" smtClean="0">
                <a:solidFill>
                  <a:srgbClr val="2C3249"/>
                </a:solidFill>
                <a:latin typeface="Kanit" pitchFamily="34" charset="0"/>
                <a:ea typeface="Kanit" pitchFamily="34" charset="-122"/>
                <a:cs typeface="Kanit" pitchFamily="34" charset="-120"/>
              </a:rPr>
              <a:t>Dataset &amp; its properties</a:t>
            </a:r>
            <a:endParaRPr lang="en-US" sz="1844" dirty="0"/>
          </a:p>
        </p:txBody>
      </p:sp>
      <p:sp>
        <p:nvSpPr>
          <p:cNvPr id="10" name="Text 8"/>
          <p:cNvSpPr/>
          <p:nvPr/>
        </p:nvSpPr>
        <p:spPr>
          <a:xfrm>
            <a:off x="1270000" y="2067401"/>
            <a:ext cx="5014833" cy="2096929"/>
          </a:xfrm>
          <a:prstGeom prst="rect">
            <a:avLst/>
          </a:prstGeom>
          <a:noFill/>
          <a:ln/>
        </p:spPr>
        <p:txBody>
          <a:bodyPr wrap="square" rtlCol="0" anchor="t"/>
          <a:lstStyle/>
          <a:p>
            <a:pPr algn="r">
              <a:lnSpc>
                <a:spcPts val="2360"/>
              </a:lnSpc>
            </a:pPr>
            <a:r>
              <a:rPr lang="en-US" sz="1475" dirty="0">
                <a:solidFill>
                  <a:srgbClr val="2C3249"/>
                </a:solidFill>
                <a:latin typeface="Martel Sans" pitchFamily="34" charset="0"/>
                <a:ea typeface="Martel Sans" pitchFamily="34" charset="-122"/>
                <a:cs typeface="Martel Sans" pitchFamily="34" charset="-120"/>
              </a:rPr>
              <a:t>6819 records for 95 columns, 94 independent &amp; 1 target</a:t>
            </a:r>
            <a:r>
              <a:rPr lang="en-US" sz="1475" dirty="0" smtClean="0">
                <a:solidFill>
                  <a:srgbClr val="2C3249"/>
                </a:solidFill>
                <a:latin typeface="Martel Sans" pitchFamily="34" charset="0"/>
                <a:ea typeface="Martel Sans" pitchFamily="34" charset="-122"/>
                <a:cs typeface="Martel Sans" pitchFamily="34" charset="-120"/>
              </a:rPr>
              <a:t>.</a:t>
            </a:r>
          </a:p>
          <a:p>
            <a:pPr algn="r">
              <a:lnSpc>
                <a:spcPts val="2360"/>
              </a:lnSpc>
            </a:pPr>
            <a:r>
              <a:rPr lang="en-US" sz="1475" dirty="0">
                <a:solidFill>
                  <a:srgbClr val="2C3249"/>
                </a:solidFill>
                <a:latin typeface="Martel Sans" pitchFamily="34" charset="0"/>
                <a:ea typeface="Martel Sans" pitchFamily="34" charset="-122"/>
                <a:cs typeface="Martel Sans" pitchFamily="34" charset="-120"/>
              </a:rPr>
              <a:t>We only have two categorical variables in our dataset, these are of </a:t>
            </a:r>
            <a:r>
              <a:rPr lang="en-US" sz="1475" dirty="0" err="1">
                <a:solidFill>
                  <a:srgbClr val="2C3249"/>
                </a:solidFill>
                <a:latin typeface="Martel Sans" pitchFamily="34" charset="0"/>
                <a:ea typeface="Martel Sans" pitchFamily="34" charset="-122"/>
                <a:cs typeface="Martel Sans" pitchFamily="34" charset="-120"/>
              </a:rPr>
              <a:t>int</a:t>
            </a:r>
            <a:r>
              <a:rPr lang="en-US" sz="1475" dirty="0">
                <a:solidFill>
                  <a:srgbClr val="2C3249"/>
                </a:solidFill>
                <a:latin typeface="Martel Sans" pitchFamily="34" charset="0"/>
                <a:ea typeface="Martel Sans" pitchFamily="34" charset="-122"/>
                <a:cs typeface="Martel Sans" pitchFamily="34" charset="-120"/>
              </a:rPr>
              <a:t> data type </a:t>
            </a:r>
            <a:r>
              <a:rPr lang="en-US" sz="1475" dirty="0" smtClean="0">
                <a:solidFill>
                  <a:srgbClr val="2C3249"/>
                </a:solidFill>
                <a:latin typeface="Martel Sans" pitchFamily="34" charset="0"/>
                <a:ea typeface="Martel Sans" pitchFamily="34" charset="-122"/>
                <a:cs typeface="Martel Sans" pitchFamily="34" charset="-120"/>
              </a:rPr>
              <a:t>because </a:t>
            </a:r>
            <a:r>
              <a:rPr lang="en-US" sz="1475" dirty="0">
                <a:solidFill>
                  <a:srgbClr val="2C3249"/>
                </a:solidFill>
                <a:latin typeface="Martel Sans" pitchFamily="34" charset="0"/>
                <a:ea typeface="Martel Sans" pitchFamily="34" charset="-122"/>
                <a:cs typeface="Martel Sans" pitchFamily="34" charset="-120"/>
              </a:rPr>
              <a:t>they only have 0 or 1 as values in their columns. Out of the two categorical variables one is our target variable 'Bankrupt'.</a:t>
            </a:r>
          </a:p>
        </p:txBody>
      </p:sp>
      <p:sp>
        <p:nvSpPr>
          <p:cNvPr id="11" name="Shape 9"/>
          <p:cNvSpPr/>
          <p:nvPr/>
        </p:nvSpPr>
        <p:spPr>
          <a:xfrm>
            <a:off x="7525822" y="2749987"/>
            <a:ext cx="655558" cy="37386"/>
          </a:xfrm>
          <a:prstGeom prst="roundRect">
            <a:avLst>
              <a:gd name="adj" fmla="val 225486"/>
            </a:avLst>
          </a:prstGeom>
          <a:solidFill>
            <a:srgbClr val="C5D2CF"/>
          </a:solidFill>
          <a:ln/>
        </p:spPr>
      </p:sp>
      <p:sp>
        <p:nvSpPr>
          <p:cNvPr id="12" name="Shape 10"/>
          <p:cNvSpPr/>
          <p:nvPr/>
        </p:nvSpPr>
        <p:spPr>
          <a:xfrm>
            <a:off x="7104340" y="2557939"/>
            <a:ext cx="421481" cy="421481"/>
          </a:xfrm>
          <a:prstGeom prst="roundRect">
            <a:avLst>
              <a:gd name="adj" fmla="val 20001"/>
            </a:avLst>
          </a:prstGeom>
          <a:solidFill>
            <a:srgbClr val="DFECE9"/>
          </a:solidFill>
          <a:ln w="7620">
            <a:solidFill>
              <a:srgbClr val="C5D2CF"/>
            </a:solidFill>
            <a:prstDash val="solid"/>
          </a:ln>
        </p:spPr>
      </p:sp>
      <p:sp>
        <p:nvSpPr>
          <p:cNvPr id="13" name="Text 11"/>
          <p:cNvSpPr/>
          <p:nvPr/>
        </p:nvSpPr>
        <p:spPr>
          <a:xfrm>
            <a:off x="7244001" y="2593062"/>
            <a:ext cx="142161" cy="351234"/>
          </a:xfrm>
          <a:prstGeom prst="rect">
            <a:avLst/>
          </a:prstGeom>
          <a:noFill/>
          <a:ln/>
        </p:spPr>
        <p:txBody>
          <a:bodyPr wrap="none" rtlCol="0" anchor="t"/>
          <a:lstStyle/>
          <a:p>
            <a:pPr marL="0" indent="0" algn="ctr">
              <a:lnSpc>
                <a:spcPts val="2766"/>
              </a:lnSpc>
              <a:buNone/>
            </a:pPr>
            <a:r>
              <a:rPr lang="en-US" sz="2213" dirty="0">
                <a:solidFill>
                  <a:srgbClr val="2C3249"/>
                </a:solidFill>
                <a:latin typeface="Kanit" pitchFamily="34" charset="0"/>
                <a:ea typeface="Kanit" pitchFamily="34" charset="-122"/>
                <a:cs typeface="Kanit" pitchFamily="34" charset="-120"/>
              </a:rPr>
              <a:t>2</a:t>
            </a:r>
            <a:endParaRPr lang="en-US" sz="2213" dirty="0"/>
          </a:p>
        </p:txBody>
      </p:sp>
      <p:sp>
        <p:nvSpPr>
          <p:cNvPr id="14" name="Text 12"/>
          <p:cNvSpPr/>
          <p:nvPr/>
        </p:nvSpPr>
        <p:spPr>
          <a:xfrm>
            <a:off x="8345329" y="2598896"/>
            <a:ext cx="2341602" cy="292656"/>
          </a:xfrm>
          <a:prstGeom prst="rect">
            <a:avLst/>
          </a:prstGeom>
          <a:noFill/>
          <a:ln/>
        </p:spPr>
        <p:txBody>
          <a:bodyPr wrap="none" rtlCol="0" anchor="t"/>
          <a:lstStyle/>
          <a:p>
            <a:pPr marL="0" indent="0" algn="l">
              <a:lnSpc>
                <a:spcPts val="2305"/>
              </a:lnSpc>
              <a:buNone/>
            </a:pPr>
            <a:r>
              <a:rPr lang="en-US" sz="1844" dirty="0" smtClean="0">
                <a:solidFill>
                  <a:srgbClr val="2C3249"/>
                </a:solidFill>
                <a:latin typeface="Kanit" pitchFamily="34" charset="0"/>
                <a:ea typeface="Kanit" pitchFamily="34" charset="-122"/>
                <a:cs typeface="Kanit" pitchFamily="34" charset="-120"/>
              </a:rPr>
              <a:t>Imbalanced Dataset</a:t>
            </a:r>
            <a:endParaRPr lang="en-US" sz="1844" dirty="0"/>
          </a:p>
        </p:txBody>
      </p:sp>
      <p:sp>
        <p:nvSpPr>
          <p:cNvPr id="15" name="Text 13"/>
          <p:cNvSpPr/>
          <p:nvPr/>
        </p:nvSpPr>
        <p:spPr>
          <a:xfrm>
            <a:off x="8345329" y="3003947"/>
            <a:ext cx="5043844" cy="2096929"/>
          </a:xfrm>
          <a:prstGeom prst="rect">
            <a:avLst/>
          </a:prstGeom>
          <a:noFill/>
          <a:ln/>
        </p:spPr>
        <p:txBody>
          <a:bodyPr wrap="square" rtlCol="0" anchor="t"/>
          <a:lstStyle/>
          <a:p>
            <a:pPr>
              <a:lnSpc>
                <a:spcPts val="2360"/>
              </a:lnSpc>
            </a:pPr>
            <a:r>
              <a:rPr lang="en-US" sz="1475" dirty="0">
                <a:solidFill>
                  <a:srgbClr val="2C3249"/>
                </a:solidFill>
                <a:latin typeface="Martel Sans" pitchFamily="34" charset="0"/>
                <a:ea typeface="Martel Sans" pitchFamily="34" charset="-122"/>
                <a:cs typeface="Martel Sans" pitchFamily="34" charset="-120"/>
              </a:rPr>
              <a:t>Our dataset is imbalanced in nature with an </a:t>
            </a:r>
            <a:r>
              <a:rPr lang="en-US" sz="1475" dirty="0" smtClean="0">
                <a:solidFill>
                  <a:srgbClr val="2C3249"/>
                </a:solidFill>
                <a:latin typeface="Martel Sans" pitchFamily="34" charset="0"/>
                <a:ea typeface="Martel Sans" pitchFamily="34" charset="-122"/>
                <a:cs typeface="Martel Sans" pitchFamily="34" charset="-120"/>
              </a:rPr>
              <a:t>imbalance </a:t>
            </a:r>
            <a:r>
              <a:rPr lang="en-US" sz="1475" dirty="0">
                <a:solidFill>
                  <a:srgbClr val="2C3249"/>
                </a:solidFill>
                <a:latin typeface="Martel Sans" pitchFamily="34" charset="0"/>
                <a:ea typeface="Martel Sans" pitchFamily="34" charset="-122"/>
                <a:cs typeface="Martel Sans" pitchFamily="34" charset="-120"/>
              </a:rPr>
              <a:t>ratio of 30.0 which means our majority class(Non-Bankrupt) is 30 times our minority class(Bankrupt) in the dataset, which is a problem while making ML models as it would </a:t>
            </a:r>
            <a:r>
              <a:rPr lang="en-US" sz="1475" dirty="0" smtClean="0">
                <a:solidFill>
                  <a:srgbClr val="2C3249"/>
                </a:solidFill>
                <a:latin typeface="Martel Sans" pitchFamily="34" charset="0"/>
                <a:ea typeface="Martel Sans" pitchFamily="34" charset="-122"/>
                <a:cs typeface="Martel Sans" pitchFamily="34" charset="-120"/>
              </a:rPr>
              <a:t>severely </a:t>
            </a:r>
            <a:r>
              <a:rPr lang="en-US" sz="1475" dirty="0">
                <a:solidFill>
                  <a:srgbClr val="2C3249"/>
                </a:solidFill>
                <a:latin typeface="Martel Sans" pitchFamily="34" charset="0"/>
                <a:ea typeface="Martel Sans" pitchFamily="34" charset="-122"/>
                <a:cs typeface="Martel Sans" pitchFamily="34" charset="-120"/>
              </a:rPr>
              <a:t>affect the model accuracy and would end being a majority class biased model.</a:t>
            </a:r>
            <a:endParaRPr lang="en-US" sz="1475" dirty="0"/>
          </a:p>
        </p:txBody>
      </p:sp>
      <p:sp>
        <p:nvSpPr>
          <p:cNvPr id="16" name="Shape 14"/>
          <p:cNvSpPr/>
          <p:nvPr/>
        </p:nvSpPr>
        <p:spPr>
          <a:xfrm>
            <a:off x="6448782" y="4877276"/>
            <a:ext cx="655558" cy="37386"/>
          </a:xfrm>
          <a:prstGeom prst="roundRect">
            <a:avLst>
              <a:gd name="adj" fmla="val 225486"/>
            </a:avLst>
          </a:prstGeom>
          <a:solidFill>
            <a:srgbClr val="C5D2CF"/>
          </a:solidFill>
          <a:ln/>
        </p:spPr>
      </p:sp>
      <p:sp>
        <p:nvSpPr>
          <p:cNvPr id="17" name="Shape 15"/>
          <p:cNvSpPr/>
          <p:nvPr/>
        </p:nvSpPr>
        <p:spPr>
          <a:xfrm>
            <a:off x="7104340" y="4685228"/>
            <a:ext cx="421481" cy="421481"/>
          </a:xfrm>
          <a:prstGeom prst="roundRect">
            <a:avLst>
              <a:gd name="adj" fmla="val 20001"/>
            </a:avLst>
          </a:prstGeom>
          <a:solidFill>
            <a:srgbClr val="DFECE9"/>
          </a:solidFill>
          <a:ln w="7620">
            <a:solidFill>
              <a:srgbClr val="C5D2CF"/>
            </a:solidFill>
            <a:prstDash val="solid"/>
          </a:ln>
        </p:spPr>
      </p:sp>
      <p:sp>
        <p:nvSpPr>
          <p:cNvPr id="18" name="Text 16"/>
          <p:cNvSpPr/>
          <p:nvPr/>
        </p:nvSpPr>
        <p:spPr>
          <a:xfrm>
            <a:off x="7242810" y="4720352"/>
            <a:ext cx="144423" cy="351234"/>
          </a:xfrm>
          <a:prstGeom prst="rect">
            <a:avLst/>
          </a:prstGeom>
          <a:noFill/>
          <a:ln/>
        </p:spPr>
        <p:txBody>
          <a:bodyPr wrap="none" rtlCol="0" anchor="t"/>
          <a:lstStyle/>
          <a:p>
            <a:pPr marL="0" indent="0" algn="ctr">
              <a:lnSpc>
                <a:spcPts val="2766"/>
              </a:lnSpc>
              <a:buNone/>
            </a:pPr>
            <a:r>
              <a:rPr lang="en-US" sz="2213" dirty="0">
                <a:solidFill>
                  <a:srgbClr val="2C3249"/>
                </a:solidFill>
                <a:latin typeface="Kanit" pitchFamily="34" charset="0"/>
                <a:ea typeface="Kanit" pitchFamily="34" charset="-122"/>
                <a:cs typeface="Kanit" pitchFamily="34" charset="-120"/>
              </a:rPr>
              <a:t>3</a:t>
            </a:r>
            <a:endParaRPr lang="en-US" sz="2213" dirty="0"/>
          </a:p>
        </p:txBody>
      </p:sp>
      <p:sp>
        <p:nvSpPr>
          <p:cNvPr id="19" name="Text 17"/>
          <p:cNvSpPr/>
          <p:nvPr/>
        </p:nvSpPr>
        <p:spPr>
          <a:xfrm>
            <a:off x="3522940" y="4726186"/>
            <a:ext cx="2761893" cy="292656"/>
          </a:xfrm>
          <a:prstGeom prst="rect">
            <a:avLst/>
          </a:prstGeom>
          <a:noFill/>
          <a:ln/>
        </p:spPr>
        <p:txBody>
          <a:bodyPr wrap="none" rtlCol="0" anchor="t"/>
          <a:lstStyle/>
          <a:p>
            <a:pPr marL="0" indent="0" algn="r">
              <a:lnSpc>
                <a:spcPts val="2305"/>
              </a:lnSpc>
              <a:buNone/>
            </a:pPr>
            <a:r>
              <a:rPr lang="en-US" sz="1844" dirty="0" smtClean="0">
                <a:solidFill>
                  <a:srgbClr val="2C3249"/>
                </a:solidFill>
                <a:latin typeface="Kanit" pitchFamily="34" charset="0"/>
                <a:ea typeface="Kanit" pitchFamily="34" charset="-122"/>
                <a:cs typeface="Kanit" pitchFamily="34" charset="-120"/>
              </a:rPr>
              <a:t>Best performing independent variables</a:t>
            </a:r>
            <a:endParaRPr lang="en-US" sz="1844" dirty="0"/>
          </a:p>
        </p:txBody>
      </p:sp>
      <p:sp>
        <p:nvSpPr>
          <p:cNvPr id="20" name="Text 18"/>
          <p:cNvSpPr/>
          <p:nvPr/>
        </p:nvSpPr>
        <p:spPr>
          <a:xfrm>
            <a:off x="1384300" y="5075040"/>
            <a:ext cx="5064482" cy="3210757"/>
          </a:xfrm>
          <a:prstGeom prst="rect">
            <a:avLst/>
          </a:prstGeom>
          <a:noFill/>
          <a:ln/>
        </p:spPr>
        <p:txBody>
          <a:bodyPr wrap="square" rtlCol="0" anchor="t"/>
          <a:lstStyle/>
          <a:p>
            <a:pPr algn="r">
              <a:lnSpc>
                <a:spcPts val="2360"/>
              </a:lnSpc>
            </a:pPr>
            <a:r>
              <a:rPr lang="en-US" sz="1475" dirty="0" smtClean="0">
                <a:solidFill>
                  <a:srgbClr val="2C3249"/>
                </a:solidFill>
                <a:latin typeface="Martel Sans" pitchFamily="34" charset="0"/>
                <a:ea typeface="Martel Sans" pitchFamily="34" charset="-122"/>
                <a:cs typeface="Martel Sans" pitchFamily="34" charset="-120"/>
              </a:rPr>
              <a:t>The highly correlated variables gave us a better insight into how we can deduce which company has a higher probability of going bankrupt even before building a ML model, which shows the effectiveness of a good EDA</a:t>
            </a:r>
            <a:r>
              <a:rPr lang="en-US" sz="1475" dirty="0">
                <a:solidFill>
                  <a:srgbClr val="2C3249"/>
                </a:solidFill>
                <a:latin typeface="Martel Sans" pitchFamily="34" charset="0"/>
                <a:ea typeface="Martel Sans" pitchFamily="34" charset="-122"/>
                <a:cs typeface="Martel Sans" pitchFamily="34" charset="-120"/>
              </a:rPr>
              <a:t>. . Debt Ratio% &amp; Net Income to Total Assets Ratio are both very helpful measures according to this EDA for making a prediction about whether a company would go Bankrupt or not, but because of significantly less </a:t>
            </a:r>
            <a:r>
              <a:rPr lang="en-US" sz="1475" dirty="0" err="1">
                <a:solidFill>
                  <a:srgbClr val="2C3249"/>
                </a:solidFill>
                <a:latin typeface="Martel Sans" pitchFamily="34" charset="0"/>
                <a:ea typeface="Martel Sans" pitchFamily="34" charset="-122"/>
                <a:cs typeface="Martel Sans" pitchFamily="34" charset="-120"/>
              </a:rPr>
              <a:t>datapoints</a:t>
            </a:r>
            <a:r>
              <a:rPr lang="en-US" sz="1475" dirty="0">
                <a:solidFill>
                  <a:srgbClr val="2C3249"/>
                </a:solidFill>
                <a:latin typeface="Martel Sans" pitchFamily="34" charset="0"/>
                <a:ea typeface="Martel Sans" pitchFamily="34" charset="-122"/>
                <a:cs typeface="Martel Sans" pitchFamily="34" charset="-120"/>
              </a:rPr>
              <a:t> in minority class we can not say that with </a:t>
            </a:r>
            <a:r>
              <a:rPr lang="en-US" sz="1475" dirty="0" smtClean="0">
                <a:solidFill>
                  <a:srgbClr val="2C3249"/>
                </a:solidFill>
                <a:latin typeface="Martel Sans" pitchFamily="34" charset="0"/>
                <a:ea typeface="Martel Sans" pitchFamily="34" charset="-122"/>
                <a:cs typeface="Martel Sans" pitchFamily="34" charset="-120"/>
              </a:rPr>
              <a:t>certainty </a:t>
            </a:r>
            <a:r>
              <a:rPr lang="en-US" sz="1475" dirty="0">
                <a:solidFill>
                  <a:srgbClr val="2C3249"/>
                </a:solidFill>
                <a:latin typeface="Martel Sans" pitchFamily="34" charset="0"/>
                <a:ea typeface="Martel Sans" pitchFamily="34" charset="-122"/>
                <a:cs typeface="Martel Sans" pitchFamily="34" charset="-120"/>
              </a:rPr>
              <a:t>as well.</a:t>
            </a:r>
          </a:p>
        </p:txBody>
      </p:sp>
      <p:pic>
        <p:nvPicPr>
          <p:cNvPr id="22" name="Image 0" descr="preencoded.png"/>
          <p:cNvPicPr>
            <a:picLocks noChangeAspect="1"/>
          </p:cNvPicPr>
          <p:nvPr/>
        </p:nvPicPr>
        <p:blipFill>
          <a:blip r:embed="rId3"/>
          <a:stretch>
            <a:fillRect/>
          </a:stretch>
        </p:blipFill>
        <p:spPr>
          <a:xfrm>
            <a:off x="9065537" y="5162755"/>
            <a:ext cx="4129763" cy="2552257"/>
          </a:xfrm>
          <a:prstGeom prst="rect">
            <a:avLst/>
          </a:prstGeom>
        </p:spPr>
      </p:pic>
    </p:spTree>
    <p:extLst>
      <p:ext uri="{BB962C8B-B14F-4D97-AF65-F5344CB8AC3E}">
        <p14:creationId xmlns:p14="http://schemas.microsoft.com/office/powerpoint/2010/main" val="3311456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2100"/>
          </a:xfrm>
          <a:prstGeom prst="rect">
            <a:avLst/>
          </a:prstGeom>
          <a:solidFill>
            <a:srgbClr val="FFFFFF"/>
          </a:solidFill>
          <a:ln/>
        </p:spPr>
      </p:sp>
      <p:sp>
        <p:nvSpPr>
          <p:cNvPr id="4" name="Text 2"/>
          <p:cNvSpPr/>
          <p:nvPr/>
        </p:nvSpPr>
        <p:spPr>
          <a:xfrm>
            <a:off x="2076807" y="606504"/>
            <a:ext cx="10476786" cy="757714"/>
          </a:xfrm>
          <a:prstGeom prst="rect">
            <a:avLst/>
          </a:prstGeom>
          <a:noFill/>
          <a:ln/>
        </p:spPr>
        <p:txBody>
          <a:bodyPr wrap="square" rtlCol="0" anchor="t"/>
          <a:lstStyle/>
          <a:p>
            <a:pPr marL="0" indent="0">
              <a:lnSpc>
                <a:spcPts val="5427"/>
              </a:lnSpc>
              <a:buNone/>
            </a:pPr>
            <a:r>
              <a:rPr lang="en-US" sz="3690" dirty="0" smtClean="0">
                <a:solidFill>
                  <a:srgbClr val="272D45"/>
                </a:solidFill>
                <a:latin typeface="Kanit" pitchFamily="34" charset="0"/>
                <a:ea typeface="Kanit" pitchFamily="34" charset="-122"/>
                <a:cs typeface="Kanit" pitchFamily="34" charset="-120"/>
              </a:rPr>
              <a:t>Model Building: Preprocessing &amp; Data Scaling</a:t>
            </a:r>
            <a:endParaRPr lang="en-US" sz="3690" dirty="0"/>
          </a:p>
        </p:txBody>
      </p:sp>
      <p:sp>
        <p:nvSpPr>
          <p:cNvPr id="5" name="Shape 3"/>
          <p:cNvSpPr/>
          <p:nvPr/>
        </p:nvSpPr>
        <p:spPr>
          <a:xfrm>
            <a:off x="2076807" y="2598182"/>
            <a:ext cx="496253" cy="496253"/>
          </a:xfrm>
          <a:prstGeom prst="roundRect">
            <a:avLst>
              <a:gd name="adj" fmla="val 20001"/>
            </a:avLst>
          </a:prstGeom>
          <a:solidFill>
            <a:srgbClr val="DFECE9"/>
          </a:solidFill>
          <a:ln w="7620">
            <a:solidFill>
              <a:srgbClr val="C5D2CF"/>
            </a:solidFill>
            <a:prstDash val="solid"/>
          </a:ln>
        </p:spPr>
      </p:sp>
      <p:sp>
        <p:nvSpPr>
          <p:cNvPr id="6" name="Text 4"/>
          <p:cNvSpPr/>
          <p:nvPr/>
        </p:nvSpPr>
        <p:spPr>
          <a:xfrm>
            <a:off x="2274570" y="2639497"/>
            <a:ext cx="100608" cy="413504"/>
          </a:xfrm>
          <a:prstGeom prst="rect">
            <a:avLst/>
          </a:prstGeom>
          <a:noFill/>
          <a:ln/>
        </p:spPr>
        <p:txBody>
          <a:bodyPr wrap="none" rtlCol="0" anchor="t"/>
          <a:lstStyle/>
          <a:p>
            <a:pPr marL="0" indent="0" algn="ctr">
              <a:lnSpc>
                <a:spcPts val="3256"/>
              </a:lnSpc>
              <a:buNone/>
            </a:pPr>
            <a:r>
              <a:rPr lang="en-US" sz="2605" dirty="0">
                <a:solidFill>
                  <a:srgbClr val="2C3249"/>
                </a:solidFill>
                <a:latin typeface="Kanit" pitchFamily="34" charset="0"/>
                <a:ea typeface="Kanit" pitchFamily="34" charset="-122"/>
                <a:cs typeface="Kanit" pitchFamily="34" charset="-120"/>
              </a:rPr>
              <a:t>1</a:t>
            </a:r>
            <a:endParaRPr lang="en-US" sz="2605" dirty="0"/>
          </a:p>
        </p:txBody>
      </p:sp>
      <p:sp>
        <p:nvSpPr>
          <p:cNvPr id="7" name="Text 5"/>
          <p:cNvSpPr/>
          <p:nvPr/>
        </p:nvSpPr>
        <p:spPr>
          <a:xfrm>
            <a:off x="2793563" y="2674025"/>
            <a:ext cx="2757011" cy="344686"/>
          </a:xfrm>
          <a:prstGeom prst="rect">
            <a:avLst/>
          </a:prstGeom>
          <a:noFill/>
          <a:ln/>
        </p:spPr>
        <p:txBody>
          <a:bodyPr wrap="none" rtlCol="0" anchor="t"/>
          <a:lstStyle/>
          <a:p>
            <a:pPr marL="0" indent="0">
              <a:lnSpc>
                <a:spcPts val="2714"/>
              </a:lnSpc>
              <a:buNone/>
            </a:pPr>
            <a:r>
              <a:rPr lang="en-US" sz="2171" dirty="0" smtClean="0">
                <a:solidFill>
                  <a:srgbClr val="2C3249"/>
                </a:solidFill>
                <a:latin typeface="Kanit" pitchFamily="34" charset="0"/>
                <a:ea typeface="Kanit" pitchFamily="34" charset="-122"/>
                <a:cs typeface="Kanit" pitchFamily="34" charset="-120"/>
              </a:rPr>
              <a:t>Preprocessing</a:t>
            </a:r>
            <a:endParaRPr lang="en-US" sz="2171" dirty="0"/>
          </a:p>
        </p:txBody>
      </p:sp>
      <p:sp>
        <p:nvSpPr>
          <p:cNvPr id="8" name="Text 6"/>
          <p:cNvSpPr/>
          <p:nvPr/>
        </p:nvSpPr>
        <p:spPr>
          <a:xfrm>
            <a:off x="2793563" y="3150989"/>
            <a:ext cx="4411385" cy="1411605"/>
          </a:xfrm>
          <a:prstGeom prst="rect">
            <a:avLst/>
          </a:prstGeom>
          <a:noFill/>
          <a:ln/>
        </p:spPr>
        <p:txBody>
          <a:bodyPr wrap="square" rtlCol="0" anchor="t"/>
          <a:lstStyle/>
          <a:p>
            <a:pPr marL="0" indent="0">
              <a:lnSpc>
                <a:spcPts val="2779"/>
              </a:lnSpc>
              <a:buNone/>
            </a:pPr>
            <a:r>
              <a:rPr lang="en-US" sz="1737" dirty="0" smtClean="0">
                <a:solidFill>
                  <a:srgbClr val="2C3249"/>
                </a:solidFill>
                <a:latin typeface="Martel Sans" pitchFamily="34" charset="0"/>
                <a:ea typeface="Martel Sans" pitchFamily="34" charset="-122"/>
                <a:cs typeface="Martel Sans" pitchFamily="34" charset="-120"/>
              </a:rPr>
              <a:t>Splitting the dataset into x &amp; y variables where x contains a </a:t>
            </a:r>
            <a:r>
              <a:rPr lang="en-US" sz="1737" dirty="0" err="1" smtClean="0">
                <a:solidFill>
                  <a:srgbClr val="2C3249"/>
                </a:solidFill>
                <a:latin typeface="Martel Sans" pitchFamily="34" charset="0"/>
                <a:ea typeface="Martel Sans" pitchFamily="34" charset="-122"/>
                <a:cs typeface="Martel Sans" pitchFamily="34" charset="-120"/>
              </a:rPr>
              <a:t>dataframe</a:t>
            </a:r>
            <a:r>
              <a:rPr lang="en-US" sz="1737" dirty="0" smtClean="0">
                <a:solidFill>
                  <a:srgbClr val="2C3249"/>
                </a:solidFill>
                <a:latin typeface="Martel Sans" pitchFamily="34" charset="0"/>
                <a:ea typeface="Martel Sans" pitchFamily="34" charset="-122"/>
                <a:cs typeface="Martel Sans" pitchFamily="34" charset="-120"/>
              </a:rPr>
              <a:t> with all the independent variables and y contains the target variable “Bankrupt”.</a:t>
            </a:r>
            <a:endParaRPr lang="en-US" sz="1737" dirty="0"/>
          </a:p>
        </p:txBody>
      </p:sp>
      <p:sp>
        <p:nvSpPr>
          <p:cNvPr id="9" name="Shape 7"/>
          <p:cNvSpPr/>
          <p:nvPr/>
        </p:nvSpPr>
        <p:spPr>
          <a:xfrm>
            <a:off x="7425452" y="2598182"/>
            <a:ext cx="496253" cy="496253"/>
          </a:xfrm>
          <a:prstGeom prst="roundRect">
            <a:avLst>
              <a:gd name="adj" fmla="val 20001"/>
            </a:avLst>
          </a:prstGeom>
          <a:solidFill>
            <a:srgbClr val="DFECE9"/>
          </a:solidFill>
          <a:ln w="7620">
            <a:solidFill>
              <a:srgbClr val="C5D2CF"/>
            </a:solidFill>
            <a:prstDash val="solid"/>
          </a:ln>
        </p:spPr>
      </p:sp>
      <p:sp>
        <p:nvSpPr>
          <p:cNvPr id="10" name="Text 8"/>
          <p:cNvSpPr/>
          <p:nvPr/>
        </p:nvSpPr>
        <p:spPr>
          <a:xfrm>
            <a:off x="7589877" y="2639497"/>
            <a:ext cx="167402" cy="413504"/>
          </a:xfrm>
          <a:prstGeom prst="rect">
            <a:avLst/>
          </a:prstGeom>
          <a:noFill/>
          <a:ln/>
        </p:spPr>
        <p:txBody>
          <a:bodyPr wrap="none" rtlCol="0" anchor="t"/>
          <a:lstStyle/>
          <a:p>
            <a:pPr marL="0" indent="0" algn="ctr">
              <a:lnSpc>
                <a:spcPts val="3256"/>
              </a:lnSpc>
              <a:buNone/>
            </a:pPr>
            <a:r>
              <a:rPr lang="en-US" sz="2605" dirty="0">
                <a:solidFill>
                  <a:srgbClr val="2C3249"/>
                </a:solidFill>
                <a:latin typeface="Kanit" pitchFamily="34" charset="0"/>
                <a:ea typeface="Kanit" pitchFamily="34" charset="-122"/>
                <a:cs typeface="Kanit" pitchFamily="34" charset="-120"/>
              </a:rPr>
              <a:t>2</a:t>
            </a:r>
            <a:endParaRPr lang="en-US" sz="2605" dirty="0"/>
          </a:p>
        </p:txBody>
      </p:sp>
      <p:sp>
        <p:nvSpPr>
          <p:cNvPr id="11" name="Text 9"/>
          <p:cNvSpPr/>
          <p:nvPr/>
        </p:nvSpPr>
        <p:spPr>
          <a:xfrm>
            <a:off x="8142208" y="2674025"/>
            <a:ext cx="3211116" cy="344686"/>
          </a:xfrm>
          <a:prstGeom prst="rect">
            <a:avLst/>
          </a:prstGeom>
          <a:noFill/>
          <a:ln/>
        </p:spPr>
        <p:txBody>
          <a:bodyPr wrap="none" rtlCol="0" anchor="t"/>
          <a:lstStyle/>
          <a:p>
            <a:pPr marL="0" indent="0">
              <a:lnSpc>
                <a:spcPts val="2714"/>
              </a:lnSpc>
              <a:buNone/>
            </a:pPr>
            <a:r>
              <a:rPr lang="en-US" sz="2171" dirty="0" smtClean="0">
                <a:solidFill>
                  <a:srgbClr val="2C3249"/>
                </a:solidFill>
                <a:latin typeface="Kanit" pitchFamily="34" charset="0"/>
                <a:ea typeface="Kanit" pitchFamily="34" charset="-122"/>
                <a:cs typeface="Kanit" pitchFamily="34" charset="-120"/>
              </a:rPr>
              <a:t>Train-Test Split</a:t>
            </a:r>
            <a:endParaRPr lang="en-US" sz="2171" dirty="0"/>
          </a:p>
        </p:txBody>
      </p:sp>
      <p:sp>
        <p:nvSpPr>
          <p:cNvPr id="12" name="Text 10"/>
          <p:cNvSpPr/>
          <p:nvPr/>
        </p:nvSpPr>
        <p:spPr>
          <a:xfrm>
            <a:off x="8142208" y="3150989"/>
            <a:ext cx="4719682" cy="1411605"/>
          </a:xfrm>
          <a:prstGeom prst="rect">
            <a:avLst/>
          </a:prstGeom>
          <a:noFill/>
          <a:ln/>
        </p:spPr>
        <p:txBody>
          <a:bodyPr wrap="square" rtlCol="0" anchor="t"/>
          <a:lstStyle/>
          <a:p>
            <a:pPr marL="0" indent="0">
              <a:lnSpc>
                <a:spcPts val="2779"/>
              </a:lnSpc>
              <a:buNone/>
            </a:pPr>
            <a:r>
              <a:rPr lang="en-US" sz="1737" dirty="0" smtClean="0">
                <a:solidFill>
                  <a:srgbClr val="2C3249"/>
                </a:solidFill>
                <a:latin typeface="Martel Sans" pitchFamily="34" charset="0"/>
                <a:ea typeface="Martel Sans" pitchFamily="34" charset="-122"/>
                <a:cs typeface="Martel Sans" pitchFamily="34" charset="-120"/>
              </a:rPr>
              <a:t>We use </a:t>
            </a:r>
            <a:r>
              <a:rPr lang="en-US" sz="1737" dirty="0" err="1" smtClean="0">
                <a:solidFill>
                  <a:srgbClr val="2C3249"/>
                </a:solidFill>
                <a:latin typeface="Martel Sans" pitchFamily="34" charset="0"/>
                <a:ea typeface="Martel Sans" pitchFamily="34" charset="-122"/>
                <a:cs typeface="Martel Sans" pitchFamily="34" charset="-120"/>
              </a:rPr>
              <a:t>sklearn’s</a:t>
            </a:r>
            <a:r>
              <a:rPr lang="en-US" sz="1737" dirty="0" smtClean="0">
                <a:solidFill>
                  <a:srgbClr val="2C3249"/>
                </a:solidFill>
                <a:latin typeface="Martel Sans" pitchFamily="34" charset="0"/>
                <a:ea typeface="Martel Sans" pitchFamily="34" charset="-122"/>
                <a:cs typeface="Martel Sans" pitchFamily="34" charset="-120"/>
              </a:rPr>
              <a:t> train test split function to divide our data into training &amp; testing data. So that we can train our model with training dataset &amp; evaluate the model with testing data set</a:t>
            </a:r>
            <a:endParaRPr lang="en-US" sz="1737" dirty="0"/>
          </a:p>
        </p:txBody>
      </p:sp>
      <p:sp>
        <p:nvSpPr>
          <p:cNvPr id="13" name="Shape 11"/>
          <p:cNvSpPr/>
          <p:nvPr/>
        </p:nvSpPr>
        <p:spPr>
          <a:xfrm>
            <a:off x="2076807" y="5260002"/>
            <a:ext cx="496253" cy="496253"/>
          </a:xfrm>
          <a:prstGeom prst="roundRect">
            <a:avLst>
              <a:gd name="adj" fmla="val 20001"/>
            </a:avLst>
          </a:prstGeom>
          <a:solidFill>
            <a:srgbClr val="DFECE9"/>
          </a:solidFill>
          <a:ln w="7620">
            <a:solidFill>
              <a:srgbClr val="C5D2CF"/>
            </a:solidFill>
            <a:prstDash val="solid"/>
          </a:ln>
        </p:spPr>
      </p:sp>
      <p:sp>
        <p:nvSpPr>
          <p:cNvPr id="14" name="Text 12"/>
          <p:cNvSpPr/>
          <p:nvPr/>
        </p:nvSpPr>
        <p:spPr>
          <a:xfrm>
            <a:off x="2239923" y="5301317"/>
            <a:ext cx="170021" cy="413504"/>
          </a:xfrm>
          <a:prstGeom prst="rect">
            <a:avLst/>
          </a:prstGeom>
          <a:noFill/>
          <a:ln/>
        </p:spPr>
        <p:txBody>
          <a:bodyPr wrap="none" rtlCol="0" anchor="t"/>
          <a:lstStyle/>
          <a:p>
            <a:pPr marL="0" indent="0" algn="ctr">
              <a:lnSpc>
                <a:spcPts val="3256"/>
              </a:lnSpc>
              <a:buNone/>
            </a:pPr>
            <a:r>
              <a:rPr lang="en-US" sz="2605" dirty="0">
                <a:solidFill>
                  <a:srgbClr val="2C3249"/>
                </a:solidFill>
                <a:latin typeface="Kanit" pitchFamily="34" charset="0"/>
                <a:ea typeface="Kanit" pitchFamily="34" charset="-122"/>
                <a:cs typeface="Kanit" pitchFamily="34" charset="-120"/>
              </a:rPr>
              <a:t>3</a:t>
            </a:r>
            <a:endParaRPr lang="en-US" sz="2605" dirty="0"/>
          </a:p>
        </p:txBody>
      </p:sp>
      <p:sp>
        <p:nvSpPr>
          <p:cNvPr id="15" name="Text 13"/>
          <p:cNvSpPr/>
          <p:nvPr/>
        </p:nvSpPr>
        <p:spPr>
          <a:xfrm>
            <a:off x="2793563" y="5335845"/>
            <a:ext cx="3334583" cy="344686"/>
          </a:xfrm>
          <a:prstGeom prst="rect">
            <a:avLst/>
          </a:prstGeom>
          <a:noFill/>
          <a:ln/>
        </p:spPr>
        <p:txBody>
          <a:bodyPr wrap="none" rtlCol="0" anchor="t"/>
          <a:lstStyle/>
          <a:p>
            <a:pPr marL="0" indent="0">
              <a:lnSpc>
                <a:spcPts val="2714"/>
              </a:lnSpc>
              <a:buNone/>
            </a:pPr>
            <a:r>
              <a:rPr lang="en-US" sz="2171" dirty="0" smtClean="0">
                <a:solidFill>
                  <a:srgbClr val="2C3249"/>
                </a:solidFill>
                <a:latin typeface="Kanit" pitchFamily="34" charset="0"/>
                <a:ea typeface="Kanit" pitchFamily="34" charset="-122"/>
                <a:cs typeface="Kanit" pitchFamily="34" charset="-120"/>
              </a:rPr>
              <a:t>Scaling the data</a:t>
            </a:r>
            <a:endParaRPr lang="en-US" sz="2171" dirty="0"/>
          </a:p>
        </p:txBody>
      </p:sp>
      <p:sp>
        <p:nvSpPr>
          <p:cNvPr id="16" name="Text 14"/>
          <p:cNvSpPr/>
          <p:nvPr/>
        </p:nvSpPr>
        <p:spPr>
          <a:xfrm>
            <a:off x="2793563" y="5812809"/>
            <a:ext cx="9760030" cy="1411605"/>
          </a:xfrm>
          <a:prstGeom prst="rect">
            <a:avLst/>
          </a:prstGeom>
          <a:noFill/>
          <a:ln/>
        </p:spPr>
        <p:txBody>
          <a:bodyPr wrap="square" rtlCol="0" anchor="t"/>
          <a:lstStyle/>
          <a:p>
            <a:pPr>
              <a:lnSpc>
                <a:spcPts val="2779"/>
              </a:lnSpc>
            </a:pPr>
            <a:r>
              <a:rPr lang="en-US" sz="1737" dirty="0" smtClean="0">
                <a:solidFill>
                  <a:srgbClr val="2C3249"/>
                </a:solidFill>
                <a:latin typeface="Martel Sans" pitchFamily="34" charset="0"/>
                <a:ea typeface="Martel Sans" pitchFamily="34" charset="-122"/>
                <a:cs typeface="Martel Sans" pitchFamily="34" charset="-120"/>
              </a:rPr>
              <a:t>We use standard scalar to scale </a:t>
            </a:r>
            <a:r>
              <a:rPr lang="en-US" sz="1737" dirty="0">
                <a:solidFill>
                  <a:srgbClr val="2C3249"/>
                </a:solidFill>
                <a:latin typeface="Martel Sans" pitchFamily="34" charset="0"/>
                <a:ea typeface="Martel Sans" pitchFamily="34" charset="-122"/>
                <a:cs typeface="Martel Sans" pitchFamily="34" charset="-120"/>
              </a:rPr>
              <a:t>our dataset, Standardization does not change the shape of the distribution of each feature but centers it around zero with a standard deviation of 1. </a:t>
            </a:r>
            <a:r>
              <a:rPr lang="en-US" sz="1737" dirty="0" smtClean="0">
                <a:solidFill>
                  <a:srgbClr val="2C3249"/>
                </a:solidFill>
                <a:latin typeface="Martel Sans" pitchFamily="34" charset="0"/>
                <a:ea typeface="Martel Sans" pitchFamily="34" charset="-122"/>
                <a:cs typeface="Martel Sans" pitchFamily="34" charset="-120"/>
              </a:rPr>
              <a:t>Making it </a:t>
            </a:r>
            <a:r>
              <a:rPr lang="en-US" sz="1737" dirty="0">
                <a:solidFill>
                  <a:srgbClr val="2C3249"/>
                </a:solidFill>
                <a:latin typeface="Martel Sans" pitchFamily="34" charset="0"/>
                <a:ea typeface="Martel Sans" pitchFamily="34" charset="-122"/>
                <a:cs typeface="Martel Sans" pitchFamily="34" charset="-120"/>
              </a:rPr>
              <a:t>easier to interpret the </a:t>
            </a:r>
            <a:r>
              <a:rPr lang="en-US" sz="1737" dirty="0" smtClean="0">
                <a:solidFill>
                  <a:srgbClr val="2C3249"/>
                </a:solidFill>
                <a:latin typeface="Martel Sans" pitchFamily="34" charset="0"/>
                <a:ea typeface="Martel Sans" pitchFamily="34" charset="-122"/>
                <a:cs typeface="Martel Sans" pitchFamily="34" charset="-120"/>
              </a:rPr>
              <a:t>weights </a:t>
            </a:r>
            <a:r>
              <a:rPr lang="en-US" sz="1737" dirty="0">
                <a:solidFill>
                  <a:srgbClr val="2C3249"/>
                </a:solidFill>
                <a:latin typeface="Martel Sans" pitchFamily="34" charset="0"/>
                <a:ea typeface="Martel Sans" pitchFamily="34" charset="-122"/>
                <a:cs typeface="Martel Sans" pitchFamily="34" charset="-120"/>
              </a:rPr>
              <a:t>of the features in the model, </a:t>
            </a:r>
            <a:r>
              <a:rPr lang="en-US" sz="1737" dirty="0" smtClean="0">
                <a:solidFill>
                  <a:srgbClr val="2C3249"/>
                </a:solidFill>
                <a:latin typeface="Martel Sans" pitchFamily="34" charset="0"/>
                <a:ea typeface="Martel Sans" pitchFamily="34" charset="-122"/>
                <a:cs typeface="Martel Sans" pitchFamily="34" charset="-120"/>
              </a:rPr>
              <a:t>which </a:t>
            </a:r>
            <a:r>
              <a:rPr lang="en-US" sz="1737" dirty="0">
                <a:solidFill>
                  <a:srgbClr val="2C3249"/>
                </a:solidFill>
                <a:latin typeface="Martel Sans" pitchFamily="34" charset="0"/>
                <a:ea typeface="Martel Sans" pitchFamily="34" charset="-122"/>
                <a:cs typeface="Martel Sans" pitchFamily="34" charset="-120"/>
              </a:rPr>
              <a:t>represent the relative importance of each feature in the same unit scale.</a:t>
            </a:r>
            <a:endParaRPr lang="en-US" sz="1737" dirty="0"/>
          </a:p>
        </p:txBody>
      </p:sp>
      <p:sp>
        <p:nvSpPr>
          <p:cNvPr id="18" name="Text 16"/>
          <p:cNvSpPr/>
          <p:nvPr/>
        </p:nvSpPr>
        <p:spPr>
          <a:xfrm>
            <a:off x="7584043" y="4996696"/>
            <a:ext cx="178951" cy="413504"/>
          </a:xfrm>
          <a:prstGeom prst="rect">
            <a:avLst/>
          </a:prstGeom>
          <a:noFill/>
          <a:ln/>
        </p:spPr>
        <p:txBody>
          <a:bodyPr wrap="none" rtlCol="0" anchor="t"/>
          <a:lstStyle/>
          <a:p>
            <a:pPr marL="0" indent="0" algn="ctr">
              <a:lnSpc>
                <a:spcPts val="3256"/>
              </a:lnSpc>
              <a:buNone/>
            </a:pPr>
            <a:endParaRPr lang="en-US" sz="2605" dirty="0"/>
          </a:p>
        </p:txBody>
      </p:sp>
    </p:spTree>
    <p:extLst>
      <p:ext uri="{BB962C8B-B14F-4D97-AF65-F5344CB8AC3E}">
        <p14:creationId xmlns:p14="http://schemas.microsoft.com/office/powerpoint/2010/main" val="3835885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0076"/>
          </a:xfrm>
          <a:prstGeom prst="rect">
            <a:avLst/>
          </a:prstGeom>
          <a:solidFill>
            <a:srgbClr val="FFFFFF"/>
          </a:solidFill>
          <a:ln/>
        </p:spPr>
      </p:sp>
      <p:sp>
        <p:nvSpPr>
          <p:cNvPr id="4" name="Text 2"/>
          <p:cNvSpPr/>
          <p:nvPr/>
        </p:nvSpPr>
        <p:spPr>
          <a:xfrm>
            <a:off x="2865953" y="515064"/>
            <a:ext cx="5970032" cy="585430"/>
          </a:xfrm>
          <a:prstGeom prst="rect">
            <a:avLst/>
          </a:prstGeom>
          <a:noFill/>
          <a:ln/>
        </p:spPr>
        <p:txBody>
          <a:bodyPr wrap="none" rtlCol="0" anchor="t"/>
          <a:lstStyle/>
          <a:p>
            <a:pPr marL="0" indent="0">
              <a:lnSpc>
                <a:spcPts val="4610"/>
              </a:lnSpc>
              <a:buNone/>
            </a:pPr>
            <a:r>
              <a:rPr lang="en-US" sz="3688" dirty="0">
                <a:solidFill>
                  <a:srgbClr val="272D45"/>
                </a:solidFill>
                <a:latin typeface="Kanit" pitchFamily="34" charset="0"/>
                <a:ea typeface="Kanit" pitchFamily="34" charset="-122"/>
                <a:cs typeface="Kanit" pitchFamily="34" charset="-120"/>
              </a:rPr>
              <a:t>Model Building: </a:t>
            </a:r>
            <a:r>
              <a:rPr lang="en-US" sz="3688" dirty="0" smtClean="0">
                <a:solidFill>
                  <a:srgbClr val="272D45"/>
                </a:solidFill>
                <a:latin typeface="Kanit" pitchFamily="34" charset="0"/>
                <a:ea typeface="Kanit" pitchFamily="34" charset="-122"/>
                <a:cs typeface="Kanit" pitchFamily="34" charset="-120"/>
              </a:rPr>
              <a:t>With Original </a:t>
            </a:r>
            <a:r>
              <a:rPr lang="en-US" sz="3688" dirty="0">
                <a:solidFill>
                  <a:srgbClr val="272D45"/>
                </a:solidFill>
                <a:latin typeface="Kanit" pitchFamily="34" charset="0"/>
                <a:ea typeface="Kanit" pitchFamily="34" charset="-122"/>
                <a:cs typeface="Kanit" pitchFamily="34" charset="-120"/>
              </a:rPr>
              <a:t>Data</a:t>
            </a:r>
            <a:endParaRPr lang="en-US" sz="3688" dirty="0"/>
          </a:p>
        </p:txBody>
      </p:sp>
      <p:sp>
        <p:nvSpPr>
          <p:cNvPr id="5" name="Shape 3"/>
          <p:cNvSpPr/>
          <p:nvPr/>
        </p:nvSpPr>
        <p:spPr>
          <a:xfrm>
            <a:off x="7296388" y="1475065"/>
            <a:ext cx="37386" cy="6239947"/>
          </a:xfrm>
          <a:prstGeom prst="roundRect">
            <a:avLst>
              <a:gd name="adj" fmla="val 225486"/>
            </a:avLst>
          </a:prstGeom>
          <a:solidFill>
            <a:srgbClr val="C5D2CF"/>
          </a:solidFill>
          <a:ln/>
        </p:spPr>
      </p:sp>
      <p:sp>
        <p:nvSpPr>
          <p:cNvPr id="6" name="Shape 4"/>
          <p:cNvSpPr/>
          <p:nvPr/>
        </p:nvSpPr>
        <p:spPr>
          <a:xfrm>
            <a:off x="6448782" y="1813441"/>
            <a:ext cx="655558" cy="37386"/>
          </a:xfrm>
          <a:prstGeom prst="roundRect">
            <a:avLst>
              <a:gd name="adj" fmla="val 225486"/>
            </a:avLst>
          </a:prstGeom>
          <a:solidFill>
            <a:srgbClr val="C5D2CF"/>
          </a:solidFill>
          <a:ln/>
        </p:spPr>
      </p:sp>
      <p:sp>
        <p:nvSpPr>
          <p:cNvPr id="7" name="Shape 5"/>
          <p:cNvSpPr/>
          <p:nvPr/>
        </p:nvSpPr>
        <p:spPr>
          <a:xfrm>
            <a:off x="7104340" y="1621393"/>
            <a:ext cx="421481" cy="421481"/>
          </a:xfrm>
          <a:prstGeom prst="roundRect">
            <a:avLst>
              <a:gd name="adj" fmla="val 20001"/>
            </a:avLst>
          </a:prstGeom>
          <a:solidFill>
            <a:srgbClr val="DFECE9"/>
          </a:solidFill>
          <a:ln w="7620">
            <a:solidFill>
              <a:srgbClr val="C5D2CF"/>
            </a:solidFill>
            <a:prstDash val="solid"/>
          </a:ln>
        </p:spPr>
      </p:sp>
      <p:sp>
        <p:nvSpPr>
          <p:cNvPr id="8" name="Text 6"/>
          <p:cNvSpPr/>
          <p:nvPr/>
        </p:nvSpPr>
        <p:spPr>
          <a:xfrm>
            <a:off x="7272338" y="1656517"/>
            <a:ext cx="85487" cy="351234"/>
          </a:xfrm>
          <a:prstGeom prst="rect">
            <a:avLst/>
          </a:prstGeom>
          <a:noFill/>
          <a:ln/>
        </p:spPr>
        <p:txBody>
          <a:bodyPr wrap="none" rtlCol="0" anchor="t"/>
          <a:lstStyle/>
          <a:p>
            <a:pPr marL="0" indent="0" algn="ctr">
              <a:lnSpc>
                <a:spcPts val="2766"/>
              </a:lnSpc>
              <a:buNone/>
            </a:pPr>
            <a:r>
              <a:rPr lang="en-US" sz="2213" dirty="0">
                <a:solidFill>
                  <a:srgbClr val="2C3249"/>
                </a:solidFill>
                <a:latin typeface="Kanit" pitchFamily="34" charset="0"/>
                <a:ea typeface="Kanit" pitchFamily="34" charset="-122"/>
                <a:cs typeface="Kanit" pitchFamily="34" charset="-120"/>
              </a:rPr>
              <a:t>1</a:t>
            </a:r>
            <a:endParaRPr lang="en-US" sz="2213" dirty="0"/>
          </a:p>
        </p:txBody>
      </p:sp>
      <p:sp>
        <p:nvSpPr>
          <p:cNvPr id="9" name="Text 7"/>
          <p:cNvSpPr/>
          <p:nvPr/>
        </p:nvSpPr>
        <p:spPr>
          <a:xfrm>
            <a:off x="3943231" y="1662351"/>
            <a:ext cx="2341602" cy="292656"/>
          </a:xfrm>
          <a:prstGeom prst="rect">
            <a:avLst/>
          </a:prstGeom>
          <a:noFill/>
          <a:ln/>
        </p:spPr>
        <p:txBody>
          <a:bodyPr wrap="none" rtlCol="0" anchor="t"/>
          <a:lstStyle/>
          <a:p>
            <a:pPr marL="0" indent="0" algn="r">
              <a:lnSpc>
                <a:spcPts val="2305"/>
              </a:lnSpc>
              <a:buNone/>
            </a:pPr>
            <a:r>
              <a:rPr lang="en-US" sz="1844" dirty="0">
                <a:solidFill>
                  <a:srgbClr val="2C3249"/>
                </a:solidFill>
                <a:latin typeface="Kanit" pitchFamily="34" charset="0"/>
                <a:ea typeface="Kanit" pitchFamily="34" charset="-122"/>
                <a:cs typeface="Kanit" pitchFamily="34" charset="-120"/>
              </a:rPr>
              <a:t>Model Building</a:t>
            </a:r>
            <a:endParaRPr lang="en-US" sz="1844" dirty="0"/>
          </a:p>
        </p:txBody>
      </p:sp>
      <p:sp>
        <p:nvSpPr>
          <p:cNvPr id="10" name="Text 8"/>
          <p:cNvSpPr/>
          <p:nvPr/>
        </p:nvSpPr>
        <p:spPr>
          <a:xfrm>
            <a:off x="2865953" y="2067401"/>
            <a:ext cx="3418880" cy="2096929"/>
          </a:xfrm>
          <a:prstGeom prst="rect">
            <a:avLst/>
          </a:prstGeom>
          <a:noFill/>
          <a:ln/>
        </p:spPr>
        <p:txBody>
          <a:bodyPr wrap="square" rtlCol="0" anchor="t"/>
          <a:lstStyle/>
          <a:p>
            <a:pPr marL="0" indent="0" algn="r">
              <a:lnSpc>
                <a:spcPts val="2360"/>
              </a:lnSpc>
              <a:buNone/>
            </a:pPr>
            <a:r>
              <a:rPr lang="en-US" sz="1475" dirty="0">
                <a:solidFill>
                  <a:srgbClr val="2C3249"/>
                </a:solidFill>
                <a:latin typeface="Martel Sans" pitchFamily="34" charset="0"/>
                <a:ea typeface="Martel Sans" pitchFamily="34" charset="-122"/>
                <a:cs typeface="Martel Sans" pitchFamily="34" charset="-120"/>
              </a:rPr>
              <a:t>The first step in the model building process involved training various classification algorithms, such as Logistic Regression, Decision Trees, Random Forests, and </a:t>
            </a:r>
            <a:r>
              <a:rPr lang="en-US" sz="1475" dirty="0" smtClean="0">
                <a:solidFill>
                  <a:srgbClr val="2C3249"/>
                </a:solidFill>
                <a:latin typeface="Martel Sans" pitchFamily="34" charset="0"/>
                <a:ea typeface="Martel Sans" pitchFamily="34" charset="-122"/>
                <a:cs typeface="Martel Sans" pitchFamily="34" charset="-120"/>
              </a:rPr>
              <a:t>Gradient Boosting, </a:t>
            </a:r>
            <a:r>
              <a:rPr lang="en-US" sz="1475" dirty="0">
                <a:solidFill>
                  <a:srgbClr val="2C3249"/>
                </a:solidFill>
                <a:latin typeface="Martel Sans" pitchFamily="34" charset="0"/>
                <a:ea typeface="Martel Sans" pitchFamily="34" charset="-122"/>
                <a:cs typeface="Martel Sans" pitchFamily="34" charset="-120"/>
              </a:rPr>
              <a:t>using the original, unmodified dataset.</a:t>
            </a:r>
            <a:endParaRPr lang="en-US" sz="1475" dirty="0"/>
          </a:p>
        </p:txBody>
      </p:sp>
      <p:sp>
        <p:nvSpPr>
          <p:cNvPr id="11" name="Shape 9"/>
          <p:cNvSpPr/>
          <p:nvPr/>
        </p:nvSpPr>
        <p:spPr>
          <a:xfrm>
            <a:off x="7525822" y="2749987"/>
            <a:ext cx="655558" cy="37386"/>
          </a:xfrm>
          <a:prstGeom prst="roundRect">
            <a:avLst>
              <a:gd name="adj" fmla="val 225486"/>
            </a:avLst>
          </a:prstGeom>
          <a:solidFill>
            <a:srgbClr val="C5D2CF"/>
          </a:solidFill>
          <a:ln/>
        </p:spPr>
      </p:sp>
      <p:sp>
        <p:nvSpPr>
          <p:cNvPr id="12" name="Shape 10"/>
          <p:cNvSpPr/>
          <p:nvPr/>
        </p:nvSpPr>
        <p:spPr>
          <a:xfrm>
            <a:off x="7104340" y="2557939"/>
            <a:ext cx="421481" cy="421481"/>
          </a:xfrm>
          <a:prstGeom prst="roundRect">
            <a:avLst>
              <a:gd name="adj" fmla="val 20001"/>
            </a:avLst>
          </a:prstGeom>
          <a:solidFill>
            <a:srgbClr val="DFECE9"/>
          </a:solidFill>
          <a:ln w="7620">
            <a:solidFill>
              <a:srgbClr val="C5D2CF"/>
            </a:solidFill>
            <a:prstDash val="solid"/>
          </a:ln>
        </p:spPr>
      </p:sp>
      <p:sp>
        <p:nvSpPr>
          <p:cNvPr id="13" name="Text 11"/>
          <p:cNvSpPr/>
          <p:nvPr/>
        </p:nvSpPr>
        <p:spPr>
          <a:xfrm>
            <a:off x="7244001" y="2593062"/>
            <a:ext cx="142161" cy="351234"/>
          </a:xfrm>
          <a:prstGeom prst="rect">
            <a:avLst/>
          </a:prstGeom>
          <a:noFill/>
          <a:ln/>
        </p:spPr>
        <p:txBody>
          <a:bodyPr wrap="none" rtlCol="0" anchor="t"/>
          <a:lstStyle/>
          <a:p>
            <a:pPr marL="0" indent="0" algn="ctr">
              <a:lnSpc>
                <a:spcPts val="2766"/>
              </a:lnSpc>
              <a:buNone/>
            </a:pPr>
            <a:r>
              <a:rPr lang="en-US" sz="2213" dirty="0">
                <a:solidFill>
                  <a:srgbClr val="2C3249"/>
                </a:solidFill>
                <a:latin typeface="Kanit" pitchFamily="34" charset="0"/>
                <a:ea typeface="Kanit" pitchFamily="34" charset="-122"/>
                <a:cs typeface="Kanit" pitchFamily="34" charset="-120"/>
              </a:rPr>
              <a:t>2</a:t>
            </a:r>
            <a:endParaRPr lang="en-US" sz="2213" dirty="0"/>
          </a:p>
        </p:txBody>
      </p:sp>
      <p:sp>
        <p:nvSpPr>
          <p:cNvPr id="14" name="Text 12"/>
          <p:cNvSpPr/>
          <p:nvPr/>
        </p:nvSpPr>
        <p:spPr>
          <a:xfrm>
            <a:off x="8345329" y="2598896"/>
            <a:ext cx="2341602" cy="292656"/>
          </a:xfrm>
          <a:prstGeom prst="rect">
            <a:avLst/>
          </a:prstGeom>
          <a:noFill/>
          <a:ln/>
        </p:spPr>
        <p:txBody>
          <a:bodyPr wrap="none" rtlCol="0" anchor="t"/>
          <a:lstStyle/>
          <a:p>
            <a:pPr marL="0" indent="0" algn="l">
              <a:lnSpc>
                <a:spcPts val="2305"/>
              </a:lnSpc>
              <a:buNone/>
            </a:pPr>
            <a:r>
              <a:rPr lang="en-US" sz="1844" dirty="0">
                <a:solidFill>
                  <a:srgbClr val="2C3249"/>
                </a:solidFill>
                <a:latin typeface="Kanit" pitchFamily="34" charset="0"/>
                <a:ea typeface="Kanit" pitchFamily="34" charset="-122"/>
                <a:cs typeface="Kanit" pitchFamily="34" charset="-120"/>
              </a:rPr>
              <a:t>Performance Metrics</a:t>
            </a:r>
            <a:endParaRPr lang="en-US" sz="1844" dirty="0"/>
          </a:p>
        </p:txBody>
      </p:sp>
      <p:sp>
        <p:nvSpPr>
          <p:cNvPr id="15" name="Text 13"/>
          <p:cNvSpPr/>
          <p:nvPr/>
        </p:nvSpPr>
        <p:spPr>
          <a:xfrm>
            <a:off x="8345329" y="3003947"/>
            <a:ext cx="3418999" cy="2096929"/>
          </a:xfrm>
          <a:prstGeom prst="rect">
            <a:avLst/>
          </a:prstGeom>
          <a:noFill/>
          <a:ln/>
        </p:spPr>
        <p:txBody>
          <a:bodyPr wrap="square" rtlCol="0" anchor="t"/>
          <a:lstStyle/>
          <a:p>
            <a:pPr marL="0" indent="0" algn="l">
              <a:lnSpc>
                <a:spcPts val="2360"/>
              </a:lnSpc>
              <a:buNone/>
            </a:pPr>
            <a:r>
              <a:rPr lang="en-US" sz="1475" dirty="0">
                <a:solidFill>
                  <a:srgbClr val="2C3249"/>
                </a:solidFill>
                <a:latin typeface="Martel Sans" pitchFamily="34" charset="0"/>
                <a:ea typeface="Martel Sans" pitchFamily="34" charset="-122"/>
                <a:cs typeface="Martel Sans" pitchFamily="34" charset="-120"/>
              </a:rPr>
              <a:t>The performance of the models was evaluated using metrics like accuracy, precision, recall, and F1-score. These metrics provided insights into the models' ability to correctly predict bankrupt and non-bankrupt companies.</a:t>
            </a:r>
            <a:endParaRPr lang="en-US" sz="1475" dirty="0"/>
          </a:p>
        </p:txBody>
      </p:sp>
      <p:sp>
        <p:nvSpPr>
          <p:cNvPr id="16" name="Shape 14"/>
          <p:cNvSpPr/>
          <p:nvPr/>
        </p:nvSpPr>
        <p:spPr>
          <a:xfrm>
            <a:off x="6448782" y="4877276"/>
            <a:ext cx="655558" cy="37386"/>
          </a:xfrm>
          <a:prstGeom prst="roundRect">
            <a:avLst>
              <a:gd name="adj" fmla="val 225486"/>
            </a:avLst>
          </a:prstGeom>
          <a:solidFill>
            <a:srgbClr val="C5D2CF"/>
          </a:solidFill>
          <a:ln/>
        </p:spPr>
      </p:sp>
      <p:sp>
        <p:nvSpPr>
          <p:cNvPr id="17" name="Shape 15"/>
          <p:cNvSpPr/>
          <p:nvPr/>
        </p:nvSpPr>
        <p:spPr>
          <a:xfrm>
            <a:off x="7104340" y="4685228"/>
            <a:ext cx="421481" cy="421481"/>
          </a:xfrm>
          <a:prstGeom prst="roundRect">
            <a:avLst>
              <a:gd name="adj" fmla="val 20001"/>
            </a:avLst>
          </a:prstGeom>
          <a:solidFill>
            <a:srgbClr val="DFECE9"/>
          </a:solidFill>
          <a:ln w="7620">
            <a:solidFill>
              <a:srgbClr val="C5D2CF"/>
            </a:solidFill>
            <a:prstDash val="solid"/>
          </a:ln>
        </p:spPr>
      </p:sp>
      <p:sp>
        <p:nvSpPr>
          <p:cNvPr id="18" name="Text 16"/>
          <p:cNvSpPr/>
          <p:nvPr/>
        </p:nvSpPr>
        <p:spPr>
          <a:xfrm>
            <a:off x="7242810" y="4720352"/>
            <a:ext cx="144423" cy="351234"/>
          </a:xfrm>
          <a:prstGeom prst="rect">
            <a:avLst/>
          </a:prstGeom>
          <a:noFill/>
          <a:ln/>
        </p:spPr>
        <p:txBody>
          <a:bodyPr wrap="none" rtlCol="0" anchor="t"/>
          <a:lstStyle/>
          <a:p>
            <a:pPr marL="0" indent="0" algn="ctr">
              <a:lnSpc>
                <a:spcPts val="2766"/>
              </a:lnSpc>
              <a:buNone/>
            </a:pPr>
            <a:r>
              <a:rPr lang="en-US" sz="2213" dirty="0">
                <a:solidFill>
                  <a:srgbClr val="2C3249"/>
                </a:solidFill>
                <a:latin typeface="Kanit" pitchFamily="34" charset="0"/>
                <a:ea typeface="Kanit" pitchFamily="34" charset="-122"/>
                <a:cs typeface="Kanit" pitchFamily="34" charset="-120"/>
              </a:rPr>
              <a:t>3</a:t>
            </a:r>
            <a:endParaRPr lang="en-US" sz="2213" dirty="0"/>
          </a:p>
        </p:txBody>
      </p:sp>
      <p:sp>
        <p:nvSpPr>
          <p:cNvPr id="19" name="Text 17"/>
          <p:cNvSpPr/>
          <p:nvPr/>
        </p:nvSpPr>
        <p:spPr>
          <a:xfrm>
            <a:off x="3522940" y="4726186"/>
            <a:ext cx="2761893" cy="292656"/>
          </a:xfrm>
          <a:prstGeom prst="rect">
            <a:avLst/>
          </a:prstGeom>
          <a:noFill/>
          <a:ln/>
        </p:spPr>
        <p:txBody>
          <a:bodyPr wrap="none" rtlCol="0" anchor="t"/>
          <a:lstStyle/>
          <a:p>
            <a:pPr marL="0" indent="0" algn="r">
              <a:lnSpc>
                <a:spcPts val="2305"/>
              </a:lnSpc>
              <a:buNone/>
            </a:pPr>
            <a:r>
              <a:rPr lang="en-US" sz="1844" dirty="0">
                <a:solidFill>
                  <a:srgbClr val="2C3249"/>
                </a:solidFill>
                <a:latin typeface="Kanit" pitchFamily="34" charset="0"/>
                <a:ea typeface="Kanit" pitchFamily="34" charset="-122"/>
                <a:cs typeface="Kanit" pitchFamily="34" charset="-120"/>
              </a:rPr>
              <a:t>Impact of Imbalanced Data</a:t>
            </a:r>
            <a:endParaRPr lang="en-US" sz="1844" dirty="0"/>
          </a:p>
        </p:txBody>
      </p:sp>
      <p:sp>
        <p:nvSpPr>
          <p:cNvPr id="20" name="Text 18"/>
          <p:cNvSpPr/>
          <p:nvPr/>
        </p:nvSpPr>
        <p:spPr>
          <a:xfrm>
            <a:off x="2865953" y="5131237"/>
            <a:ext cx="3418880" cy="2396490"/>
          </a:xfrm>
          <a:prstGeom prst="rect">
            <a:avLst/>
          </a:prstGeom>
          <a:noFill/>
          <a:ln/>
        </p:spPr>
        <p:txBody>
          <a:bodyPr wrap="square" rtlCol="0" anchor="t"/>
          <a:lstStyle/>
          <a:p>
            <a:pPr marL="0" indent="0" algn="r">
              <a:lnSpc>
                <a:spcPts val="2360"/>
              </a:lnSpc>
              <a:buNone/>
            </a:pPr>
            <a:r>
              <a:rPr lang="en-US" sz="1475" dirty="0">
                <a:solidFill>
                  <a:srgbClr val="2C3249"/>
                </a:solidFill>
                <a:latin typeface="Martel Sans" pitchFamily="34" charset="0"/>
                <a:ea typeface="Martel Sans" pitchFamily="34" charset="-122"/>
                <a:cs typeface="Martel Sans" pitchFamily="34" charset="-120"/>
              </a:rPr>
              <a:t>The analysis revealed that the models struggled to perform well due to the significant class imbalance in the dataset, where the majority of the companies were non-bankrupt. This issue needed to be addressed through appropriate data preprocessing techniques.</a:t>
            </a:r>
            <a:endParaRPr lang="en-US" sz="1475" dirty="0"/>
          </a:p>
        </p:txBody>
      </p:sp>
      <p:pic>
        <p:nvPicPr>
          <p:cNvPr id="23" name="Image 1" descr="preencoded.png"/>
          <p:cNvPicPr>
            <a:picLocks noChangeAspect="1"/>
          </p:cNvPicPr>
          <p:nvPr/>
        </p:nvPicPr>
        <p:blipFill rotWithShape="1">
          <a:blip r:embed="rId3"/>
          <a:srcRect t="11351" r="-1634"/>
          <a:stretch/>
        </p:blipFill>
        <p:spPr>
          <a:xfrm>
            <a:off x="9688287" y="5357172"/>
            <a:ext cx="4041390" cy="217854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92719136"/>
              </p:ext>
            </p:extLst>
          </p:nvPr>
        </p:nvGraphicFramePr>
        <p:xfrm>
          <a:off x="3395437" y="2289516"/>
          <a:ext cx="8774791" cy="3697625"/>
        </p:xfrm>
        <a:graphic>
          <a:graphicData uri="http://schemas.openxmlformats.org/drawingml/2006/table">
            <a:tbl>
              <a:tblPr/>
              <a:tblGrid>
                <a:gridCol w="3562518"/>
                <a:gridCol w="1267204"/>
                <a:gridCol w="1315023"/>
                <a:gridCol w="1315023"/>
                <a:gridCol w="1315023"/>
              </a:tblGrid>
              <a:tr h="739525">
                <a:tc>
                  <a:txBody>
                    <a:bodyPr/>
                    <a:lstStyle/>
                    <a:p>
                      <a:pPr algn="ctr" fontAlgn="b"/>
                      <a:endParaRPr lang="en-IN" sz="20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n-IN" sz="2000" b="1" i="0" u="none" strike="noStrike" dirty="0">
                          <a:solidFill>
                            <a:srgbClr val="000000"/>
                          </a:solidFill>
                          <a:effectLst/>
                          <a:latin typeface="Arial" panose="020B0604020202020204" pitchFamily="34" charset="0"/>
                        </a:rPr>
                        <a:t>Recall</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IN" sz="2000" b="1" i="0" u="none" strike="noStrike">
                          <a:solidFill>
                            <a:srgbClr val="000000"/>
                          </a:solidFill>
                          <a:effectLst/>
                          <a:latin typeface="Arial" panose="020B0604020202020204" pitchFamily="34" charset="0"/>
                        </a:rPr>
                        <a:t>Precision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IN" sz="2000" b="1" i="0" u="none" strike="noStrike">
                          <a:solidFill>
                            <a:srgbClr val="000000"/>
                          </a:solidFill>
                          <a:effectLst/>
                          <a:latin typeface="Arial" panose="020B0604020202020204" pitchFamily="34" charset="0"/>
                        </a:rPr>
                        <a:t>F1_Score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IN" sz="2000" b="1" i="0" u="none" strike="noStrike">
                          <a:solidFill>
                            <a:srgbClr val="000000"/>
                          </a:solidFill>
                          <a:effectLst/>
                          <a:latin typeface="Arial" panose="020B0604020202020204" pitchFamily="34" charset="0"/>
                        </a:rPr>
                        <a:t>Accuracy</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r>
              <a:tr h="739525">
                <a:tc>
                  <a:txBody>
                    <a:bodyPr/>
                    <a:lstStyle/>
                    <a:p>
                      <a:pPr algn="ctr" fontAlgn="ctr"/>
                      <a:r>
                        <a:rPr lang="en-IN" sz="2000" b="1" i="0" u="none" strike="noStrike" dirty="0" err="1">
                          <a:solidFill>
                            <a:srgbClr val="000000"/>
                          </a:solidFill>
                          <a:effectLst/>
                          <a:latin typeface="Arial" panose="020B0604020202020204" pitchFamily="34" charset="0"/>
                        </a:rPr>
                        <a:t>GradientBoostingClassifier</a:t>
                      </a:r>
                      <a:endParaRPr lang="en-IN" sz="2000" b="1" i="0" u="none" strike="noStrike" dirty="0">
                        <a:solidFill>
                          <a:srgbClr val="000000"/>
                        </a:solidFill>
                        <a:effectLst/>
                        <a:latin typeface="Arial" panose="020B060402020202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algn="r" fontAlgn="ctr"/>
                      <a:r>
                        <a:rPr lang="en-IN" sz="2000" b="0" i="0" u="none" strike="noStrike">
                          <a:solidFill>
                            <a:srgbClr val="000000"/>
                          </a:solidFill>
                          <a:effectLst/>
                          <a:latin typeface="Arial" panose="020B0604020202020204" pitchFamily="34" charset="0"/>
                        </a:rPr>
                        <a:t>0.6000</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0.2308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0.3333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0.9728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r>
              <a:tr h="739525">
                <a:tc>
                  <a:txBody>
                    <a:bodyPr/>
                    <a:lstStyle/>
                    <a:p>
                      <a:pPr algn="ctr" fontAlgn="ctr"/>
                      <a:r>
                        <a:rPr lang="en-IN" sz="2000" b="1" i="0" u="none" strike="noStrike">
                          <a:solidFill>
                            <a:srgbClr val="000000"/>
                          </a:solidFill>
                          <a:effectLst/>
                          <a:latin typeface="Arial" panose="020B0604020202020204" pitchFamily="34" charset="0"/>
                        </a:rPr>
                        <a:t>RandomForestClassifier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algn="r" fontAlgn="ctr"/>
                      <a:r>
                        <a:rPr lang="en-IN" sz="2000" b="0" i="0" u="none" strike="noStrike">
                          <a:solidFill>
                            <a:srgbClr val="000000"/>
                          </a:solidFill>
                          <a:effectLst/>
                          <a:latin typeface="Arial" panose="020B0604020202020204" pitchFamily="34" charset="0"/>
                        </a:rPr>
                        <a:t>0.7500</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0.1154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0.2000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0.9717</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r>
              <a:tr h="739525">
                <a:tc>
                  <a:txBody>
                    <a:bodyPr/>
                    <a:lstStyle/>
                    <a:p>
                      <a:pPr algn="ctr" fontAlgn="ctr"/>
                      <a:r>
                        <a:rPr lang="en-IN" sz="2000" b="1" i="0" u="none" strike="noStrike">
                          <a:solidFill>
                            <a:srgbClr val="000000"/>
                          </a:solidFill>
                          <a:effectLst/>
                          <a:latin typeface="Arial" panose="020B0604020202020204" pitchFamily="34" charset="0"/>
                        </a:rPr>
                        <a:t>DecisionTreeClassifier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algn="r" fontAlgn="ctr"/>
                      <a:r>
                        <a:rPr lang="en-IN" sz="2000" b="0" i="0" u="none" strike="noStrike">
                          <a:solidFill>
                            <a:srgbClr val="000000"/>
                          </a:solidFill>
                          <a:effectLst/>
                          <a:latin typeface="Arial" panose="020B0604020202020204" pitchFamily="34" charset="0"/>
                        </a:rPr>
                        <a:t>0.5000</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0.1667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0.2500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0.9709</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r>
              <a:tr h="739525">
                <a:tc>
                  <a:txBody>
                    <a:bodyPr/>
                    <a:lstStyle/>
                    <a:p>
                      <a:pPr algn="ctr" fontAlgn="ctr"/>
                      <a:r>
                        <a:rPr lang="en-IN" sz="2000" b="1" i="0" u="none" strike="noStrike">
                          <a:solidFill>
                            <a:srgbClr val="000000"/>
                          </a:solidFill>
                          <a:effectLst/>
                          <a:latin typeface="Arial" panose="020B0604020202020204" pitchFamily="34" charset="0"/>
                        </a:rPr>
                        <a:t>LogisticRegression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algn="r" fontAlgn="ctr"/>
                      <a:r>
                        <a:rPr lang="en-IN" sz="2000" b="0" i="0" u="none" strike="noStrike">
                          <a:solidFill>
                            <a:srgbClr val="000000"/>
                          </a:solidFill>
                          <a:effectLst/>
                          <a:latin typeface="Arial" panose="020B0604020202020204" pitchFamily="34" charset="0"/>
                        </a:rPr>
                        <a:t>0.6667</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0.0769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0.1379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dirty="0">
                          <a:solidFill>
                            <a:srgbClr val="000000"/>
                          </a:solidFill>
                          <a:effectLst/>
                          <a:latin typeface="Arial" panose="020B0604020202020204" pitchFamily="34" charset="0"/>
                        </a:rPr>
                        <a:t>0.9709</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r>
            </a:tbl>
          </a:graphicData>
        </a:graphic>
      </p:graphicFrame>
      <p:sp>
        <p:nvSpPr>
          <p:cNvPr id="7" name="Text 2"/>
          <p:cNvSpPr/>
          <p:nvPr/>
        </p:nvSpPr>
        <p:spPr>
          <a:xfrm>
            <a:off x="2865953" y="515064"/>
            <a:ext cx="5970032" cy="585430"/>
          </a:xfrm>
          <a:prstGeom prst="rect">
            <a:avLst/>
          </a:prstGeom>
          <a:noFill/>
          <a:ln/>
        </p:spPr>
        <p:txBody>
          <a:bodyPr wrap="none" rtlCol="0" anchor="t"/>
          <a:lstStyle/>
          <a:p>
            <a:pPr marL="0" indent="0">
              <a:lnSpc>
                <a:spcPts val="4610"/>
              </a:lnSpc>
              <a:buNone/>
            </a:pPr>
            <a:r>
              <a:rPr lang="en-US" sz="3688" dirty="0">
                <a:solidFill>
                  <a:srgbClr val="272D45"/>
                </a:solidFill>
                <a:latin typeface="Kanit" pitchFamily="34" charset="0"/>
                <a:ea typeface="Kanit" pitchFamily="34" charset="-122"/>
                <a:cs typeface="Kanit" pitchFamily="34" charset="-120"/>
              </a:rPr>
              <a:t>Model </a:t>
            </a:r>
            <a:r>
              <a:rPr lang="en-US" sz="3688" dirty="0" smtClean="0">
                <a:solidFill>
                  <a:srgbClr val="272D45"/>
                </a:solidFill>
                <a:latin typeface="Kanit" pitchFamily="34" charset="0"/>
                <a:ea typeface="Kanit" pitchFamily="34" charset="-122"/>
                <a:cs typeface="Kanit" pitchFamily="34" charset="-120"/>
              </a:rPr>
              <a:t>Performance: With Original </a:t>
            </a:r>
            <a:r>
              <a:rPr lang="en-US" sz="3688" dirty="0">
                <a:solidFill>
                  <a:srgbClr val="272D45"/>
                </a:solidFill>
                <a:latin typeface="Kanit" pitchFamily="34" charset="0"/>
                <a:ea typeface="Kanit" pitchFamily="34" charset="-122"/>
                <a:cs typeface="Kanit" pitchFamily="34" charset="-120"/>
              </a:rPr>
              <a:t>Data</a:t>
            </a:r>
            <a:endParaRPr lang="en-US" sz="3688" dirty="0"/>
          </a:p>
        </p:txBody>
      </p:sp>
    </p:spTree>
    <p:extLst>
      <p:ext uri="{BB962C8B-B14F-4D97-AF65-F5344CB8AC3E}">
        <p14:creationId xmlns:p14="http://schemas.microsoft.com/office/powerpoint/2010/main" val="256510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55561" y="6825567"/>
            <a:ext cx="12411968" cy="1200329"/>
          </a:xfrm>
          <a:prstGeom prst="rect">
            <a:avLst/>
          </a:prstGeom>
          <a:noFill/>
        </p:spPr>
        <p:txBody>
          <a:bodyPr wrap="square" rtlCol="0">
            <a:spAutoFit/>
          </a:bodyPr>
          <a:lstStyle/>
          <a:p>
            <a:r>
              <a:rPr lang="en-IN" dirty="0" smtClean="0"/>
              <a:t>*** Accuracy seems to be very high for all the ML models but that doesn’t directly reflect on how well these models will be able to actually predict Bankruptcy, this high accuracy is because of the data imbalance and these ML models have bumped up their accuracy stats by prediction of ‘Non-bankrupt’ companies which are way more than ‘Bankrupt’ ones because of the data imbalance.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561" y="326839"/>
            <a:ext cx="12135137" cy="6211654"/>
          </a:xfrm>
          <a:prstGeom prst="rect">
            <a:avLst/>
          </a:prstGeom>
        </p:spPr>
      </p:pic>
    </p:spTree>
    <p:extLst>
      <p:ext uri="{BB962C8B-B14F-4D97-AF65-F5344CB8AC3E}">
        <p14:creationId xmlns:p14="http://schemas.microsoft.com/office/powerpoint/2010/main" val="2660285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33199" y="654998"/>
            <a:ext cx="5554980" cy="840191"/>
          </a:xfrm>
          <a:prstGeom prst="rect">
            <a:avLst/>
          </a:prstGeom>
          <a:noFill/>
          <a:ln/>
        </p:spPr>
        <p:txBody>
          <a:bodyPr wrap="none" rtlCol="0" anchor="t"/>
          <a:lstStyle/>
          <a:p>
            <a:pPr marL="0" indent="0">
              <a:lnSpc>
                <a:spcPts val="5468"/>
              </a:lnSpc>
              <a:buNone/>
            </a:pPr>
            <a:r>
              <a:rPr lang="en-US" sz="4374" dirty="0" smtClean="0">
                <a:solidFill>
                  <a:srgbClr val="272D45"/>
                </a:solidFill>
                <a:latin typeface="Kanit" pitchFamily="34" charset="0"/>
                <a:ea typeface="Kanit" pitchFamily="34" charset="-122"/>
                <a:cs typeface="Kanit" pitchFamily="34" charset="-120"/>
              </a:rPr>
              <a:t>Introduction</a:t>
            </a:r>
            <a:endParaRPr lang="en-US" sz="4374" dirty="0"/>
          </a:p>
        </p:txBody>
      </p:sp>
      <p:sp>
        <p:nvSpPr>
          <p:cNvPr id="6" name="Text 3"/>
          <p:cNvSpPr/>
          <p:nvPr/>
        </p:nvSpPr>
        <p:spPr>
          <a:xfrm>
            <a:off x="833199" y="3360612"/>
            <a:ext cx="7477601" cy="2752426"/>
          </a:xfrm>
          <a:prstGeom prst="rect">
            <a:avLst/>
          </a:prstGeom>
          <a:noFill/>
          <a:ln/>
        </p:spPr>
        <p:txBody>
          <a:bodyPr wrap="square" rtlCol="0" anchor="t"/>
          <a:lstStyle/>
          <a:p>
            <a:pPr>
              <a:lnSpc>
                <a:spcPts val="2799"/>
              </a:lnSpc>
            </a:pPr>
            <a:r>
              <a:rPr lang="en-US" sz="1750" dirty="0">
                <a:solidFill>
                  <a:srgbClr val="2C3249"/>
                </a:solidFill>
                <a:latin typeface="Martel Sans" pitchFamily="34" charset="0"/>
                <a:ea typeface="Martel Sans" pitchFamily="34" charset="-122"/>
                <a:cs typeface="Martel Sans" pitchFamily="34" charset="-120"/>
              </a:rPr>
              <a:t>T</a:t>
            </a:r>
            <a:r>
              <a:rPr lang="en-US" sz="1750" dirty="0" smtClean="0">
                <a:solidFill>
                  <a:srgbClr val="2C3249"/>
                </a:solidFill>
                <a:latin typeface="Martel Sans" pitchFamily="34" charset="0"/>
                <a:ea typeface="Martel Sans" pitchFamily="34" charset="-122"/>
                <a:cs typeface="Martel Sans" pitchFamily="34" charset="-120"/>
              </a:rPr>
              <a:t>o </a:t>
            </a:r>
            <a:r>
              <a:rPr lang="en-US" sz="1750" dirty="0">
                <a:solidFill>
                  <a:srgbClr val="2C3249"/>
                </a:solidFill>
                <a:latin typeface="Martel Sans" pitchFamily="34" charset="0"/>
                <a:ea typeface="Martel Sans" pitchFamily="34" charset="-122"/>
                <a:cs typeface="Martel Sans" pitchFamily="34" charset="-120"/>
              </a:rPr>
              <a:t>use machine learning algorithms, and aim to analyze these financial attributes and build a predictive model that can classify companies as either financially healthy or at risk of bankruptcy. By leveraging historical financial data and company performance metrics, this model will help investors, financial analysts, and stakeholders identify early warning signs of financial distress and make informed decisions to mitigate risks</a:t>
            </a:r>
            <a:r>
              <a:rPr lang="en-US" sz="1750" dirty="0" smtClean="0">
                <a:solidFill>
                  <a:srgbClr val="2C3249"/>
                </a:solidFill>
                <a:latin typeface="Martel Sans" pitchFamily="34" charset="0"/>
                <a:ea typeface="Martel Sans" pitchFamily="34" charset="-122"/>
                <a:cs typeface="Martel Sans" pitchFamily="34" charset="-120"/>
              </a:rPr>
              <a:t>.</a:t>
            </a:r>
            <a:endParaRPr lang="en-US" sz="1750" dirty="0">
              <a:solidFill>
                <a:srgbClr val="2C3249"/>
              </a:solidFill>
              <a:latin typeface="Martel Sans" pitchFamily="34" charset="0"/>
              <a:ea typeface="Martel Sans" pitchFamily="34" charset="-122"/>
              <a:cs typeface="Martel Sans" pitchFamily="34" charset="-120"/>
            </a:endParaRPr>
          </a:p>
        </p:txBody>
      </p:sp>
      <p:sp>
        <p:nvSpPr>
          <p:cNvPr id="10" name="Text 3"/>
          <p:cNvSpPr/>
          <p:nvPr/>
        </p:nvSpPr>
        <p:spPr>
          <a:xfrm>
            <a:off x="833199" y="2150187"/>
            <a:ext cx="10116741" cy="555427"/>
          </a:xfrm>
          <a:prstGeom prst="rect">
            <a:avLst/>
          </a:prstGeom>
          <a:noFill/>
          <a:ln/>
        </p:spPr>
        <p:txBody>
          <a:bodyPr wrap="none" rtlCol="0" anchor="t"/>
          <a:lstStyle/>
          <a:p>
            <a:pPr marL="0" indent="0">
              <a:lnSpc>
                <a:spcPts val="4374"/>
              </a:lnSpc>
              <a:buNone/>
            </a:pPr>
            <a:r>
              <a:rPr lang="en-US" sz="3499" dirty="0" smtClean="0">
                <a:solidFill>
                  <a:srgbClr val="272D45"/>
                </a:solidFill>
                <a:latin typeface="Kanit" pitchFamily="34" charset="0"/>
                <a:ea typeface="Kanit" pitchFamily="34" charset="-122"/>
                <a:cs typeface="Kanit" pitchFamily="34" charset="-120"/>
              </a:rPr>
              <a:t>Objective</a:t>
            </a:r>
            <a:endParaRPr lang="en-US" sz="3499"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9" y="0"/>
            <a:ext cx="5486401" cy="8229600"/>
          </a:xfrm>
          <a:prstGeom prst="rect">
            <a:avLst/>
          </a:prstGeom>
        </p:spPr>
      </p:pic>
    </p:spTree>
    <p:extLst>
      <p:ext uri="{BB962C8B-B14F-4D97-AF65-F5344CB8AC3E}">
        <p14:creationId xmlns:p14="http://schemas.microsoft.com/office/powerpoint/2010/main" val="40930339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511710" y="599124"/>
            <a:ext cx="8454271" cy="567333"/>
          </a:xfrm>
          <a:prstGeom prst="rect">
            <a:avLst/>
          </a:prstGeom>
          <a:noFill/>
          <a:ln/>
        </p:spPr>
        <p:txBody>
          <a:bodyPr wrap="none" rtlCol="0" anchor="t"/>
          <a:lstStyle/>
          <a:p>
            <a:pPr marL="0" indent="0">
              <a:lnSpc>
                <a:spcPts val="4467"/>
              </a:lnSpc>
              <a:buNone/>
            </a:pPr>
            <a:r>
              <a:rPr lang="en-US" sz="3200" dirty="0" smtClean="0">
                <a:solidFill>
                  <a:srgbClr val="272D45"/>
                </a:solidFill>
                <a:latin typeface="Kanit" pitchFamily="34" charset="0"/>
                <a:ea typeface="Kanit" pitchFamily="34" charset="-122"/>
                <a:cs typeface="Kanit" pitchFamily="34" charset="-120"/>
              </a:rPr>
              <a:t>Understanding: Accuracy, Precision, Recall &amp; F1-Score</a:t>
            </a:r>
            <a:endParaRPr lang="en-US" sz="3200" dirty="0"/>
          </a:p>
        </p:txBody>
      </p:sp>
      <p:sp>
        <p:nvSpPr>
          <p:cNvPr id="6" name="Shape 3"/>
          <p:cNvSpPr/>
          <p:nvPr/>
        </p:nvSpPr>
        <p:spPr>
          <a:xfrm>
            <a:off x="5086826" y="1622227"/>
            <a:ext cx="36195" cy="5824538"/>
          </a:xfrm>
          <a:prstGeom prst="roundRect">
            <a:avLst>
              <a:gd name="adj" fmla="val 225683"/>
            </a:avLst>
          </a:prstGeom>
          <a:solidFill>
            <a:srgbClr val="C5D2CF"/>
          </a:solidFill>
          <a:ln/>
        </p:spPr>
      </p:sp>
      <p:sp>
        <p:nvSpPr>
          <p:cNvPr id="7" name="Shape 4"/>
          <p:cNvSpPr/>
          <p:nvPr/>
        </p:nvSpPr>
        <p:spPr>
          <a:xfrm>
            <a:off x="5309116" y="1950125"/>
            <a:ext cx="635318" cy="36195"/>
          </a:xfrm>
          <a:prstGeom prst="roundRect">
            <a:avLst>
              <a:gd name="adj" fmla="val 225683"/>
            </a:avLst>
          </a:prstGeom>
          <a:solidFill>
            <a:srgbClr val="C5D2CF"/>
          </a:solidFill>
          <a:ln/>
        </p:spPr>
      </p:sp>
      <p:sp>
        <p:nvSpPr>
          <p:cNvPr id="8" name="Shape 5"/>
          <p:cNvSpPr/>
          <p:nvPr/>
        </p:nvSpPr>
        <p:spPr>
          <a:xfrm>
            <a:off x="4900732" y="1764030"/>
            <a:ext cx="408384" cy="408384"/>
          </a:xfrm>
          <a:prstGeom prst="roundRect">
            <a:avLst>
              <a:gd name="adj" fmla="val 20002"/>
            </a:avLst>
          </a:prstGeom>
          <a:solidFill>
            <a:srgbClr val="DFECE9"/>
          </a:solidFill>
          <a:ln w="7620">
            <a:solidFill>
              <a:srgbClr val="C5D2CF"/>
            </a:solidFill>
            <a:prstDash val="solid"/>
          </a:ln>
        </p:spPr>
      </p:sp>
      <p:sp>
        <p:nvSpPr>
          <p:cNvPr id="9" name="Text 6"/>
          <p:cNvSpPr/>
          <p:nvPr/>
        </p:nvSpPr>
        <p:spPr>
          <a:xfrm>
            <a:off x="5063490" y="1798082"/>
            <a:ext cx="82748" cy="340281"/>
          </a:xfrm>
          <a:prstGeom prst="rect">
            <a:avLst/>
          </a:prstGeom>
          <a:noFill/>
          <a:ln/>
        </p:spPr>
        <p:txBody>
          <a:bodyPr wrap="none" rtlCol="0" anchor="t"/>
          <a:lstStyle/>
          <a:p>
            <a:pPr marL="0" indent="0" algn="ctr">
              <a:lnSpc>
                <a:spcPts val="2680"/>
              </a:lnSpc>
              <a:buNone/>
            </a:pPr>
            <a:r>
              <a:rPr lang="en-US" sz="2144" dirty="0">
                <a:solidFill>
                  <a:srgbClr val="2C3249"/>
                </a:solidFill>
                <a:latin typeface="Kanit" pitchFamily="34" charset="0"/>
                <a:ea typeface="Kanit" pitchFamily="34" charset="-122"/>
                <a:cs typeface="Kanit" pitchFamily="34" charset="-120"/>
              </a:rPr>
              <a:t>1</a:t>
            </a:r>
            <a:endParaRPr lang="en-US" sz="2144" dirty="0"/>
          </a:p>
        </p:txBody>
      </p:sp>
      <p:sp>
        <p:nvSpPr>
          <p:cNvPr id="10" name="Text 7"/>
          <p:cNvSpPr/>
          <p:nvPr/>
        </p:nvSpPr>
        <p:spPr>
          <a:xfrm>
            <a:off x="6103263" y="1803678"/>
            <a:ext cx="2268974" cy="283607"/>
          </a:xfrm>
          <a:prstGeom prst="rect">
            <a:avLst/>
          </a:prstGeom>
          <a:noFill/>
          <a:ln/>
        </p:spPr>
        <p:txBody>
          <a:bodyPr wrap="none" rtlCol="0" anchor="t"/>
          <a:lstStyle/>
          <a:p>
            <a:pPr marL="0" indent="0" algn="l">
              <a:lnSpc>
                <a:spcPts val="2233"/>
              </a:lnSpc>
              <a:buNone/>
            </a:pPr>
            <a:r>
              <a:rPr lang="en-US" sz="1787" dirty="0" smtClean="0">
                <a:solidFill>
                  <a:srgbClr val="2C3249"/>
                </a:solidFill>
                <a:latin typeface="Kanit" pitchFamily="34" charset="0"/>
                <a:ea typeface="Kanit" pitchFamily="34" charset="-122"/>
                <a:cs typeface="Kanit" pitchFamily="34" charset="-120"/>
              </a:rPr>
              <a:t>Accuracy</a:t>
            </a:r>
            <a:endParaRPr lang="en-US" sz="1787" dirty="0"/>
          </a:p>
        </p:txBody>
      </p:sp>
      <p:sp>
        <p:nvSpPr>
          <p:cNvPr id="11" name="Text 8"/>
          <p:cNvSpPr/>
          <p:nvPr/>
        </p:nvSpPr>
        <p:spPr>
          <a:xfrm>
            <a:off x="6103263" y="2196108"/>
            <a:ext cx="7351871" cy="758192"/>
          </a:xfrm>
          <a:prstGeom prst="rect">
            <a:avLst/>
          </a:prstGeom>
          <a:noFill/>
          <a:ln/>
        </p:spPr>
        <p:txBody>
          <a:bodyPr wrap="square" rtlCol="0" anchor="t"/>
          <a:lstStyle/>
          <a:p>
            <a:pPr>
              <a:lnSpc>
                <a:spcPts val="2287"/>
              </a:lnSpc>
            </a:pPr>
            <a:r>
              <a:rPr lang="en-US" sz="1429" dirty="0">
                <a:solidFill>
                  <a:srgbClr val="2C3249"/>
                </a:solidFill>
                <a:latin typeface="Martel Sans" pitchFamily="34" charset="0"/>
                <a:ea typeface="Martel Sans" pitchFamily="34" charset="-122"/>
                <a:cs typeface="Martel Sans" pitchFamily="34" charset="-120"/>
              </a:rPr>
              <a:t>Accuracy is the most common metric to be used in everyday talk. Accuracy answers the question “Out of all the predictions we made, how many were true?”</a:t>
            </a:r>
            <a:endParaRPr lang="en-US" sz="1429" dirty="0"/>
          </a:p>
        </p:txBody>
      </p:sp>
      <p:sp>
        <p:nvSpPr>
          <p:cNvPr id="12" name="Shape 9"/>
          <p:cNvSpPr/>
          <p:nvPr/>
        </p:nvSpPr>
        <p:spPr>
          <a:xfrm>
            <a:off x="5309116" y="4852026"/>
            <a:ext cx="635318" cy="36195"/>
          </a:xfrm>
          <a:prstGeom prst="roundRect">
            <a:avLst>
              <a:gd name="adj" fmla="val 225683"/>
            </a:avLst>
          </a:prstGeom>
          <a:solidFill>
            <a:srgbClr val="C5D2CF"/>
          </a:solidFill>
          <a:ln/>
        </p:spPr>
      </p:sp>
      <p:sp>
        <p:nvSpPr>
          <p:cNvPr id="13" name="Shape 10"/>
          <p:cNvSpPr/>
          <p:nvPr/>
        </p:nvSpPr>
        <p:spPr>
          <a:xfrm>
            <a:off x="4900732" y="4665932"/>
            <a:ext cx="408384" cy="408384"/>
          </a:xfrm>
          <a:prstGeom prst="roundRect">
            <a:avLst>
              <a:gd name="adj" fmla="val 20002"/>
            </a:avLst>
          </a:prstGeom>
          <a:solidFill>
            <a:srgbClr val="DFECE9"/>
          </a:solidFill>
          <a:ln w="7620">
            <a:solidFill>
              <a:srgbClr val="C5D2CF"/>
            </a:solidFill>
            <a:prstDash val="solid"/>
          </a:ln>
        </p:spPr>
      </p:sp>
      <p:sp>
        <p:nvSpPr>
          <p:cNvPr id="14" name="Text 11"/>
          <p:cNvSpPr/>
          <p:nvPr/>
        </p:nvSpPr>
        <p:spPr>
          <a:xfrm>
            <a:off x="5035987" y="4699984"/>
            <a:ext cx="137755" cy="340281"/>
          </a:xfrm>
          <a:prstGeom prst="rect">
            <a:avLst/>
          </a:prstGeom>
          <a:noFill/>
          <a:ln/>
        </p:spPr>
        <p:txBody>
          <a:bodyPr wrap="none" rtlCol="0" anchor="t"/>
          <a:lstStyle/>
          <a:p>
            <a:pPr marL="0" indent="0" algn="ctr">
              <a:lnSpc>
                <a:spcPts val="2680"/>
              </a:lnSpc>
              <a:buNone/>
            </a:pPr>
            <a:r>
              <a:rPr lang="en-US" sz="2144" dirty="0">
                <a:solidFill>
                  <a:srgbClr val="2C3249"/>
                </a:solidFill>
                <a:latin typeface="Kanit" pitchFamily="34" charset="0"/>
                <a:ea typeface="Kanit" pitchFamily="34" charset="-122"/>
                <a:cs typeface="Kanit" pitchFamily="34" charset="-120"/>
              </a:rPr>
              <a:t>2</a:t>
            </a:r>
            <a:endParaRPr lang="en-US" sz="2144" dirty="0"/>
          </a:p>
        </p:txBody>
      </p:sp>
      <p:sp>
        <p:nvSpPr>
          <p:cNvPr id="15" name="Text 12"/>
          <p:cNvSpPr/>
          <p:nvPr/>
        </p:nvSpPr>
        <p:spPr>
          <a:xfrm>
            <a:off x="6103263" y="4705580"/>
            <a:ext cx="2268974" cy="283607"/>
          </a:xfrm>
          <a:prstGeom prst="rect">
            <a:avLst/>
          </a:prstGeom>
          <a:noFill/>
          <a:ln/>
        </p:spPr>
        <p:txBody>
          <a:bodyPr wrap="none" rtlCol="0" anchor="t"/>
          <a:lstStyle/>
          <a:p>
            <a:pPr marL="0" indent="0" algn="l">
              <a:lnSpc>
                <a:spcPts val="2233"/>
              </a:lnSpc>
              <a:buNone/>
            </a:pPr>
            <a:r>
              <a:rPr lang="en-US" sz="1787" dirty="0" smtClean="0">
                <a:solidFill>
                  <a:srgbClr val="2C3249"/>
                </a:solidFill>
                <a:latin typeface="Kanit" pitchFamily="34" charset="0"/>
                <a:ea typeface="Kanit" pitchFamily="34" charset="-122"/>
                <a:cs typeface="Kanit" pitchFamily="34" charset="-120"/>
              </a:rPr>
              <a:t>Precision</a:t>
            </a:r>
            <a:endParaRPr lang="en-US" sz="1787" dirty="0"/>
          </a:p>
        </p:txBody>
      </p:sp>
      <p:sp>
        <p:nvSpPr>
          <p:cNvPr id="16" name="Text 13"/>
          <p:cNvSpPr/>
          <p:nvPr/>
        </p:nvSpPr>
        <p:spPr>
          <a:xfrm>
            <a:off x="6103263" y="5098010"/>
            <a:ext cx="8057237" cy="3363158"/>
          </a:xfrm>
          <a:prstGeom prst="rect">
            <a:avLst/>
          </a:prstGeom>
          <a:noFill/>
          <a:ln/>
        </p:spPr>
        <p:txBody>
          <a:bodyPr wrap="square" rtlCol="0" anchor="t"/>
          <a:lstStyle/>
          <a:p>
            <a:pPr>
              <a:lnSpc>
                <a:spcPts val="2287"/>
              </a:lnSpc>
            </a:pPr>
            <a:r>
              <a:rPr lang="en-US" sz="1429" dirty="0">
                <a:solidFill>
                  <a:srgbClr val="2C3249"/>
                </a:solidFill>
                <a:latin typeface="Martel Sans" pitchFamily="34" charset="0"/>
                <a:ea typeface="Martel Sans" pitchFamily="34" charset="-122"/>
                <a:cs typeface="Martel Sans" pitchFamily="34" charset="-120"/>
              </a:rPr>
              <a:t>Precision is a metric that gives you the proportion of true positives to the amount of total positives that the model predicts. It answers the question “Out of all the positive predictions we made, how many were true?”</a:t>
            </a:r>
            <a:endParaRPr lang="en-US" sz="1429" dirty="0"/>
          </a:p>
        </p:txBody>
      </p:sp>
      <p:sp>
        <p:nvSpPr>
          <p:cNvPr id="19" name="Text 16"/>
          <p:cNvSpPr/>
          <p:nvPr/>
        </p:nvSpPr>
        <p:spPr>
          <a:xfrm>
            <a:off x="5034915" y="6113741"/>
            <a:ext cx="140018" cy="340281"/>
          </a:xfrm>
          <a:prstGeom prst="rect">
            <a:avLst/>
          </a:prstGeom>
          <a:noFill/>
          <a:ln/>
        </p:spPr>
        <p:txBody>
          <a:bodyPr wrap="none" rtlCol="0" anchor="t"/>
          <a:lstStyle/>
          <a:p>
            <a:pPr marL="0" indent="0" algn="ctr">
              <a:lnSpc>
                <a:spcPts val="2680"/>
              </a:lnSpc>
              <a:buNone/>
            </a:pPr>
            <a:endParaRPr lang="en-US" sz="2144" dirty="0"/>
          </a:p>
        </p:txBody>
      </p:sp>
      <p:pic>
        <p:nvPicPr>
          <p:cNvPr id="5122" name="Picture 2" descr="https://assets-global.website-files.com/5fed49be52334588b156311c/6369312b86fe50cbb5aff369_s5DUTobZ_IV81v5DRuVDP8x4TGzIgu6HBRnU2uFw6GAJeotedHvzL6COHit7yz7Uuvs8wieZIe2gCJNy4RkZQHZSzZqehgr8MngwkhbcI0p0loYlC35lKgzonTlvroC5t0Swwp820neVOEgsDWwlzfuWWLCmp_tSQIU5xVVKC6bd2lKV67_AbMDTVOnw5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700" y="3004986"/>
            <a:ext cx="8800020" cy="762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assets-global.website-files.com/5fed49be52334588b156311c/6369312b93b4e700f7ed539f_F0UROoldDgIawO9KVBShiUK2lDPt1v5wTm5YMr-oOE83oOBbMMkWYOEeZnnWGI-0ZwwcNx1BvMGKSv-GbF4pggh2q8Z6P1fQgboW2zL6ktqOaJetXbGSUQFx6P1Ah-Zz8XPB596qGuhXzLdJyhv0altnSKkqlw1veOuvvPjLU8NcGNVlpTTl-PYhyZLN5Q.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598" y="6024444"/>
            <a:ext cx="57912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3474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511710" y="599124"/>
            <a:ext cx="8454271" cy="567333"/>
          </a:xfrm>
          <a:prstGeom prst="rect">
            <a:avLst/>
          </a:prstGeom>
          <a:noFill/>
          <a:ln/>
        </p:spPr>
        <p:txBody>
          <a:bodyPr wrap="none" rtlCol="0" anchor="t"/>
          <a:lstStyle/>
          <a:p>
            <a:pPr marL="0" indent="0">
              <a:lnSpc>
                <a:spcPts val="4467"/>
              </a:lnSpc>
              <a:buNone/>
            </a:pPr>
            <a:r>
              <a:rPr lang="en-US" sz="3200" dirty="0" smtClean="0">
                <a:solidFill>
                  <a:srgbClr val="272D45"/>
                </a:solidFill>
                <a:latin typeface="Kanit" pitchFamily="34" charset="0"/>
                <a:ea typeface="Kanit" pitchFamily="34" charset="-122"/>
                <a:cs typeface="Kanit" pitchFamily="34" charset="-120"/>
              </a:rPr>
              <a:t>Understanding: Accuracy, Precision, Recall &amp; F1-Score</a:t>
            </a:r>
            <a:endParaRPr lang="en-US" sz="3200" dirty="0"/>
          </a:p>
        </p:txBody>
      </p:sp>
      <p:sp>
        <p:nvSpPr>
          <p:cNvPr id="6" name="Shape 3"/>
          <p:cNvSpPr/>
          <p:nvPr/>
        </p:nvSpPr>
        <p:spPr>
          <a:xfrm>
            <a:off x="5086826" y="1622227"/>
            <a:ext cx="36195" cy="5824538"/>
          </a:xfrm>
          <a:prstGeom prst="roundRect">
            <a:avLst>
              <a:gd name="adj" fmla="val 225683"/>
            </a:avLst>
          </a:prstGeom>
          <a:solidFill>
            <a:srgbClr val="C5D2CF"/>
          </a:solidFill>
          <a:ln/>
        </p:spPr>
      </p:sp>
      <p:sp>
        <p:nvSpPr>
          <p:cNvPr id="7" name="Shape 4"/>
          <p:cNvSpPr/>
          <p:nvPr/>
        </p:nvSpPr>
        <p:spPr>
          <a:xfrm>
            <a:off x="5309116" y="1950125"/>
            <a:ext cx="635318" cy="36195"/>
          </a:xfrm>
          <a:prstGeom prst="roundRect">
            <a:avLst>
              <a:gd name="adj" fmla="val 225683"/>
            </a:avLst>
          </a:prstGeom>
          <a:solidFill>
            <a:srgbClr val="C5D2CF"/>
          </a:solidFill>
          <a:ln/>
        </p:spPr>
      </p:sp>
      <p:sp>
        <p:nvSpPr>
          <p:cNvPr id="8" name="Shape 5"/>
          <p:cNvSpPr/>
          <p:nvPr/>
        </p:nvSpPr>
        <p:spPr>
          <a:xfrm>
            <a:off x="4900732" y="1764030"/>
            <a:ext cx="408384" cy="408384"/>
          </a:xfrm>
          <a:prstGeom prst="roundRect">
            <a:avLst>
              <a:gd name="adj" fmla="val 20002"/>
            </a:avLst>
          </a:prstGeom>
          <a:solidFill>
            <a:srgbClr val="DFECE9"/>
          </a:solidFill>
          <a:ln w="7620">
            <a:solidFill>
              <a:srgbClr val="C5D2CF"/>
            </a:solidFill>
            <a:prstDash val="solid"/>
          </a:ln>
        </p:spPr>
      </p:sp>
      <p:sp>
        <p:nvSpPr>
          <p:cNvPr id="9" name="Text 6"/>
          <p:cNvSpPr/>
          <p:nvPr/>
        </p:nvSpPr>
        <p:spPr>
          <a:xfrm>
            <a:off x="5063490" y="1798082"/>
            <a:ext cx="82748" cy="340281"/>
          </a:xfrm>
          <a:prstGeom prst="rect">
            <a:avLst/>
          </a:prstGeom>
          <a:noFill/>
          <a:ln/>
        </p:spPr>
        <p:txBody>
          <a:bodyPr wrap="none" rtlCol="0" anchor="t"/>
          <a:lstStyle/>
          <a:p>
            <a:pPr marL="0" indent="0" algn="ctr">
              <a:lnSpc>
                <a:spcPts val="2680"/>
              </a:lnSpc>
              <a:buNone/>
            </a:pPr>
            <a:r>
              <a:rPr lang="en-US" sz="2144" dirty="0">
                <a:solidFill>
                  <a:srgbClr val="2C3249"/>
                </a:solidFill>
                <a:latin typeface="Kanit" pitchFamily="34" charset="0"/>
                <a:ea typeface="Kanit" pitchFamily="34" charset="-122"/>
                <a:cs typeface="Kanit" pitchFamily="34" charset="-120"/>
              </a:rPr>
              <a:t>1</a:t>
            </a:r>
            <a:endParaRPr lang="en-US" sz="2144" dirty="0"/>
          </a:p>
        </p:txBody>
      </p:sp>
      <p:sp>
        <p:nvSpPr>
          <p:cNvPr id="10" name="Text 7"/>
          <p:cNvSpPr/>
          <p:nvPr/>
        </p:nvSpPr>
        <p:spPr>
          <a:xfrm>
            <a:off x="6103263" y="1803678"/>
            <a:ext cx="2268974" cy="283607"/>
          </a:xfrm>
          <a:prstGeom prst="rect">
            <a:avLst/>
          </a:prstGeom>
          <a:noFill/>
          <a:ln/>
        </p:spPr>
        <p:txBody>
          <a:bodyPr wrap="none" rtlCol="0" anchor="t"/>
          <a:lstStyle/>
          <a:p>
            <a:pPr marL="0" indent="0" algn="l">
              <a:lnSpc>
                <a:spcPts val="2233"/>
              </a:lnSpc>
              <a:buNone/>
            </a:pPr>
            <a:r>
              <a:rPr lang="en-US" sz="1787" dirty="0" smtClean="0">
                <a:solidFill>
                  <a:srgbClr val="2C3249"/>
                </a:solidFill>
                <a:latin typeface="Kanit" pitchFamily="34" charset="0"/>
                <a:ea typeface="Kanit" pitchFamily="34" charset="-122"/>
                <a:cs typeface="Kanit" pitchFamily="34" charset="-120"/>
              </a:rPr>
              <a:t>Recall</a:t>
            </a:r>
            <a:endParaRPr lang="en-US" sz="1787" dirty="0"/>
          </a:p>
        </p:txBody>
      </p:sp>
      <p:sp>
        <p:nvSpPr>
          <p:cNvPr id="11" name="Text 8"/>
          <p:cNvSpPr/>
          <p:nvPr/>
        </p:nvSpPr>
        <p:spPr>
          <a:xfrm>
            <a:off x="6103263" y="2196108"/>
            <a:ext cx="7351871" cy="758192"/>
          </a:xfrm>
          <a:prstGeom prst="rect">
            <a:avLst/>
          </a:prstGeom>
          <a:noFill/>
          <a:ln/>
        </p:spPr>
        <p:txBody>
          <a:bodyPr wrap="square" rtlCol="0" anchor="t"/>
          <a:lstStyle/>
          <a:p>
            <a:pPr>
              <a:lnSpc>
                <a:spcPts val="2287"/>
              </a:lnSpc>
            </a:pPr>
            <a:r>
              <a:rPr lang="en-US" sz="1429" dirty="0">
                <a:solidFill>
                  <a:srgbClr val="2C3249"/>
                </a:solidFill>
                <a:latin typeface="Martel Sans" pitchFamily="34" charset="0"/>
                <a:ea typeface="Martel Sans" pitchFamily="34" charset="-122"/>
                <a:cs typeface="Martel Sans" pitchFamily="34" charset="-120"/>
              </a:rPr>
              <a:t>Recall  focuses on how good the model is at finding all the positives. Recall is also called true positive rate and answers the question “Out of all the data points that should be predicted as true, how many did we correctly predict as true?”</a:t>
            </a:r>
            <a:endParaRPr lang="en-US" sz="1429" dirty="0"/>
          </a:p>
        </p:txBody>
      </p:sp>
      <p:sp>
        <p:nvSpPr>
          <p:cNvPr id="12" name="Shape 9"/>
          <p:cNvSpPr/>
          <p:nvPr/>
        </p:nvSpPr>
        <p:spPr>
          <a:xfrm>
            <a:off x="5309116" y="4852026"/>
            <a:ext cx="635318" cy="36195"/>
          </a:xfrm>
          <a:prstGeom prst="roundRect">
            <a:avLst>
              <a:gd name="adj" fmla="val 225683"/>
            </a:avLst>
          </a:prstGeom>
          <a:solidFill>
            <a:srgbClr val="C5D2CF"/>
          </a:solidFill>
          <a:ln/>
        </p:spPr>
      </p:sp>
      <p:sp>
        <p:nvSpPr>
          <p:cNvPr id="13" name="Shape 10"/>
          <p:cNvSpPr/>
          <p:nvPr/>
        </p:nvSpPr>
        <p:spPr>
          <a:xfrm>
            <a:off x="4900732" y="4665932"/>
            <a:ext cx="408384" cy="408384"/>
          </a:xfrm>
          <a:prstGeom prst="roundRect">
            <a:avLst>
              <a:gd name="adj" fmla="val 20002"/>
            </a:avLst>
          </a:prstGeom>
          <a:solidFill>
            <a:srgbClr val="DFECE9"/>
          </a:solidFill>
          <a:ln w="7620">
            <a:solidFill>
              <a:srgbClr val="C5D2CF"/>
            </a:solidFill>
            <a:prstDash val="solid"/>
          </a:ln>
        </p:spPr>
      </p:sp>
      <p:sp>
        <p:nvSpPr>
          <p:cNvPr id="14" name="Text 11"/>
          <p:cNvSpPr/>
          <p:nvPr/>
        </p:nvSpPr>
        <p:spPr>
          <a:xfrm>
            <a:off x="5035987" y="4699984"/>
            <a:ext cx="137755" cy="340281"/>
          </a:xfrm>
          <a:prstGeom prst="rect">
            <a:avLst/>
          </a:prstGeom>
          <a:noFill/>
          <a:ln/>
        </p:spPr>
        <p:txBody>
          <a:bodyPr wrap="none" rtlCol="0" anchor="t"/>
          <a:lstStyle/>
          <a:p>
            <a:pPr marL="0" indent="0" algn="ctr">
              <a:lnSpc>
                <a:spcPts val="2680"/>
              </a:lnSpc>
              <a:buNone/>
            </a:pPr>
            <a:r>
              <a:rPr lang="en-US" sz="2144" dirty="0">
                <a:solidFill>
                  <a:srgbClr val="2C3249"/>
                </a:solidFill>
                <a:latin typeface="Kanit" pitchFamily="34" charset="0"/>
                <a:ea typeface="Kanit" pitchFamily="34" charset="-122"/>
                <a:cs typeface="Kanit" pitchFamily="34" charset="-120"/>
              </a:rPr>
              <a:t>2</a:t>
            </a:r>
            <a:endParaRPr lang="en-US" sz="2144" dirty="0"/>
          </a:p>
        </p:txBody>
      </p:sp>
      <p:sp>
        <p:nvSpPr>
          <p:cNvPr id="15" name="Text 12"/>
          <p:cNvSpPr/>
          <p:nvPr/>
        </p:nvSpPr>
        <p:spPr>
          <a:xfrm>
            <a:off x="6103263" y="4705580"/>
            <a:ext cx="2268974" cy="283607"/>
          </a:xfrm>
          <a:prstGeom prst="rect">
            <a:avLst/>
          </a:prstGeom>
          <a:noFill/>
          <a:ln/>
        </p:spPr>
        <p:txBody>
          <a:bodyPr wrap="none" rtlCol="0" anchor="t"/>
          <a:lstStyle/>
          <a:p>
            <a:pPr marL="0" indent="0" algn="l">
              <a:lnSpc>
                <a:spcPts val="2233"/>
              </a:lnSpc>
              <a:buNone/>
            </a:pPr>
            <a:r>
              <a:rPr lang="en-US" sz="1787" dirty="0" smtClean="0">
                <a:solidFill>
                  <a:srgbClr val="2C3249"/>
                </a:solidFill>
                <a:latin typeface="Kanit" pitchFamily="34" charset="0"/>
                <a:ea typeface="Kanit" pitchFamily="34" charset="-122"/>
                <a:cs typeface="Kanit" pitchFamily="34" charset="-120"/>
              </a:rPr>
              <a:t>F1 Score</a:t>
            </a:r>
            <a:endParaRPr lang="en-US" sz="1787" dirty="0"/>
          </a:p>
        </p:txBody>
      </p:sp>
      <p:sp>
        <p:nvSpPr>
          <p:cNvPr id="16" name="Text 13"/>
          <p:cNvSpPr/>
          <p:nvPr/>
        </p:nvSpPr>
        <p:spPr>
          <a:xfrm>
            <a:off x="6103263" y="5098010"/>
            <a:ext cx="8057237" cy="3363158"/>
          </a:xfrm>
          <a:prstGeom prst="rect">
            <a:avLst/>
          </a:prstGeom>
          <a:noFill/>
          <a:ln/>
        </p:spPr>
        <p:txBody>
          <a:bodyPr wrap="square" rtlCol="0" anchor="t"/>
          <a:lstStyle/>
          <a:p>
            <a:pPr>
              <a:lnSpc>
                <a:spcPts val="2287"/>
              </a:lnSpc>
            </a:pPr>
            <a:r>
              <a:rPr lang="en-US" sz="1429" dirty="0">
                <a:solidFill>
                  <a:srgbClr val="2C3249"/>
                </a:solidFill>
                <a:latin typeface="Martel Sans" pitchFamily="34" charset="0"/>
                <a:ea typeface="Martel Sans" pitchFamily="34" charset="-122"/>
                <a:cs typeface="Martel Sans" pitchFamily="34" charset="-120"/>
              </a:rPr>
              <a:t>F1 Score is a measure that combines recall and precision. As we have seen there is a trade-off between precision and recall, F1 can therefore be used to measure how effectively our models make that trade-off</a:t>
            </a:r>
            <a:r>
              <a:rPr lang="en-US" sz="1429" dirty="0" smtClean="0">
                <a:solidFill>
                  <a:srgbClr val="2C3249"/>
                </a:solidFill>
                <a:latin typeface="Martel Sans" pitchFamily="34" charset="0"/>
                <a:ea typeface="Martel Sans" pitchFamily="34" charset="-122"/>
                <a:cs typeface="Martel Sans" pitchFamily="34" charset="-120"/>
              </a:rPr>
              <a:t>.</a:t>
            </a:r>
          </a:p>
          <a:p>
            <a:pPr>
              <a:lnSpc>
                <a:spcPts val="2287"/>
              </a:lnSpc>
            </a:pPr>
            <a:endParaRPr lang="en-US" sz="1429" dirty="0">
              <a:solidFill>
                <a:srgbClr val="2C3249"/>
              </a:solidFill>
              <a:latin typeface="Martel Sans" pitchFamily="34" charset="0"/>
              <a:ea typeface="Martel Sans" pitchFamily="34" charset="-122"/>
            </a:endParaRPr>
          </a:p>
          <a:p>
            <a:pPr>
              <a:lnSpc>
                <a:spcPts val="2287"/>
              </a:lnSpc>
            </a:pPr>
            <a:endParaRPr lang="en-US" sz="1429" dirty="0" smtClean="0">
              <a:solidFill>
                <a:srgbClr val="2C3249"/>
              </a:solidFill>
              <a:latin typeface="Martel Sans" pitchFamily="34" charset="0"/>
              <a:ea typeface="Martel Sans" pitchFamily="34" charset="-122"/>
            </a:endParaRPr>
          </a:p>
          <a:p>
            <a:pPr>
              <a:lnSpc>
                <a:spcPts val="2287"/>
              </a:lnSpc>
            </a:pPr>
            <a:endParaRPr lang="en-US" sz="1429" dirty="0">
              <a:solidFill>
                <a:srgbClr val="2C3249"/>
              </a:solidFill>
              <a:latin typeface="Martel Sans" pitchFamily="34" charset="0"/>
              <a:ea typeface="Martel Sans" pitchFamily="34" charset="-122"/>
            </a:endParaRPr>
          </a:p>
          <a:p>
            <a:pPr>
              <a:lnSpc>
                <a:spcPts val="2287"/>
              </a:lnSpc>
            </a:pPr>
            <a:endParaRPr lang="en-US" sz="1429" dirty="0" smtClean="0">
              <a:solidFill>
                <a:srgbClr val="2C3249"/>
              </a:solidFill>
              <a:latin typeface="Martel Sans" pitchFamily="34" charset="0"/>
              <a:ea typeface="Martel Sans" pitchFamily="34" charset="-122"/>
            </a:endParaRPr>
          </a:p>
          <a:p>
            <a:pPr>
              <a:lnSpc>
                <a:spcPts val="2287"/>
              </a:lnSpc>
            </a:pPr>
            <a:r>
              <a:rPr lang="en-US" sz="1429" dirty="0">
                <a:solidFill>
                  <a:srgbClr val="2C3249"/>
                </a:solidFill>
                <a:latin typeface="Martel Sans" pitchFamily="34" charset="0"/>
                <a:ea typeface="Martel Sans" pitchFamily="34" charset="-122"/>
              </a:rPr>
              <a:t>One important feature of the F1 score is that the result is zero if any of the components (precision or recall) fall to zero. Thereby it penalizes extreme negative values of either component</a:t>
            </a:r>
          </a:p>
        </p:txBody>
      </p:sp>
      <p:sp>
        <p:nvSpPr>
          <p:cNvPr id="19" name="Text 16"/>
          <p:cNvSpPr/>
          <p:nvPr/>
        </p:nvSpPr>
        <p:spPr>
          <a:xfrm>
            <a:off x="5034915" y="6113741"/>
            <a:ext cx="140018" cy="340281"/>
          </a:xfrm>
          <a:prstGeom prst="rect">
            <a:avLst/>
          </a:prstGeom>
          <a:noFill/>
          <a:ln/>
        </p:spPr>
        <p:txBody>
          <a:bodyPr wrap="none" rtlCol="0" anchor="t"/>
          <a:lstStyle/>
          <a:p>
            <a:pPr marL="0" indent="0" algn="ctr">
              <a:lnSpc>
                <a:spcPts val="2680"/>
              </a:lnSpc>
              <a:buNone/>
            </a:pPr>
            <a:endParaRPr lang="en-US" sz="2144" dirty="0"/>
          </a:p>
        </p:txBody>
      </p:sp>
      <p:pic>
        <p:nvPicPr>
          <p:cNvPr id="6146" name="Picture 2" descr="https://assets-global.website-files.com/5fed49be52334588b156311c/6369312bddc623f50aa43b52_Ttp9NjMsqUUS0vllpfAWCC6lLMbluniEMHDBspNXPNKi7iDThZzJ-xMgHL5vDWnKdElq50g0wvBxIco9oaY8_sBbqxpr0H_4twHr2fyOjB6sm2g9B2V9cojcc44dcRLVyUKmfH4VsbfVGSWwcrce40ONkrRm0FBJ8ZKo6AiNH2KSWsDD8hJSmBXMSk7Fp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247" y="3323167"/>
            <a:ext cx="5543550" cy="7429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https://assets-global.website-files.com/5fed49be52334588b156311c/6369312b1a6a71e630ff6647_AxQGlrOBWDDXnJ1vy1RJw84ZxP9kwM6V20lnT4YOie8uFDFWJYKdCVULk-LBENS4QVQxAgrXhXaPCI3UnNza5gBXoHk0-W2lWCxfzeRr4MEunBo5gtLh5yOtZEMuUQkHwikAjm6YGBTUyOxjmro13KUPHhbjiei37LzZnytsZhbRSwiF4236Bx9JBjArIQ.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2237" y="6201363"/>
            <a:ext cx="3172793" cy="78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4113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2219"/>
          </a:xfrm>
          <a:prstGeom prst="rect">
            <a:avLst/>
          </a:prstGeom>
          <a:solidFill>
            <a:srgbClr val="FFFFFF"/>
          </a:solidFill>
          <a:ln/>
        </p:spPr>
      </p:sp>
      <p:sp>
        <p:nvSpPr>
          <p:cNvPr id="4" name="Text 2"/>
          <p:cNvSpPr/>
          <p:nvPr/>
        </p:nvSpPr>
        <p:spPr>
          <a:xfrm>
            <a:off x="2008585" y="563761"/>
            <a:ext cx="8294370" cy="679252"/>
          </a:xfrm>
          <a:prstGeom prst="rect">
            <a:avLst/>
          </a:prstGeom>
          <a:noFill/>
          <a:ln/>
        </p:spPr>
        <p:txBody>
          <a:bodyPr wrap="none" rtlCol="0" anchor="t"/>
          <a:lstStyle/>
          <a:p>
            <a:pPr marL="0" indent="0">
              <a:lnSpc>
                <a:spcPts val="5349"/>
              </a:lnSpc>
              <a:buNone/>
            </a:pPr>
            <a:r>
              <a:rPr lang="en-US" sz="4000" dirty="0" smtClean="0">
                <a:solidFill>
                  <a:srgbClr val="272D45"/>
                </a:solidFill>
                <a:latin typeface="Kanit" pitchFamily="34" charset="0"/>
                <a:ea typeface="Kanit" pitchFamily="34" charset="-122"/>
                <a:cs typeface="Kanit" pitchFamily="34" charset="-120"/>
              </a:rPr>
              <a:t>Model Building Preprocessing</a:t>
            </a:r>
            <a:r>
              <a:rPr lang="en-US" sz="4000" dirty="0">
                <a:solidFill>
                  <a:srgbClr val="272D45"/>
                </a:solidFill>
                <a:latin typeface="Kanit" pitchFamily="34" charset="0"/>
                <a:ea typeface="Kanit" pitchFamily="34" charset="-122"/>
                <a:cs typeface="Kanit" pitchFamily="34" charset="-120"/>
              </a:rPr>
              <a:t>: Handling Imbalance</a:t>
            </a:r>
            <a:endParaRPr lang="en-US" sz="4000" dirty="0"/>
          </a:p>
        </p:txBody>
      </p:sp>
      <p:sp>
        <p:nvSpPr>
          <p:cNvPr id="5" name="Shape 3"/>
          <p:cNvSpPr/>
          <p:nvPr/>
        </p:nvSpPr>
        <p:spPr>
          <a:xfrm>
            <a:off x="2152650" y="1881426"/>
            <a:ext cx="488990" cy="488990"/>
          </a:xfrm>
          <a:prstGeom prst="roundRect">
            <a:avLst>
              <a:gd name="adj" fmla="val 20004"/>
            </a:avLst>
          </a:prstGeom>
          <a:solidFill>
            <a:srgbClr val="DFECE9"/>
          </a:solidFill>
          <a:ln w="7620">
            <a:solidFill>
              <a:srgbClr val="C5D2CF"/>
            </a:solidFill>
            <a:prstDash val="solid"/>
          </a:ln>
        </p:spPr>
      </p:sp>
      <p:sp>
        <p:nvSpPr>
          <p:cNvPr id="6" name="Text 4"/>
          <p:cNvSpPr/>
          <p:nvPr/>
        </p:nvSpPr>
        <p:spPr>
          <a:xfrm>
            <a:off x="2347555" y="1922145"/>
            <a:ext cx="99179" cy="407551"/>
          </a:xfrm>
          <a:prstGeom prst="rect">
            <a:avLst/>
          </a:prstGeom>
          <a:noFill/>
          <a:ln/>
        </p:spPr>
        <p:txBody>
          <a:bodyPr wrap="none" rtlCol="0" anchor="t"/>
          <a:lstStyle/>
          <a:p>
            <a:pPr marL="0" indent="0" algn="ctr">
              <a:lnSpc>
                <a:spcPts val="3209"/>
              </a:lnSpc>
              <a:buNone/>
            </a:pPr>
            <a:r>
              <a:rPr lang="en-US" sz="2567" dirty="0">
                <a:solidFill>
                  <a:srgbClr val="2C3249"/>
                </a:solidFill>
                <a:latin typeface="Kanit" pitchFamily="34" charset="0"/>
                <a:ea typeface="Kanit" pitchFamily="34" charset="-122"/>
                <a:cs typeface="Kanit" pitchFamily="34" charset="-120"/>
              </a:rPr>
              <a:t>1</a:t>
            </a:r>
            <a:endParaRPr lang="en-US" sz="2567" dirty="0"/>
          </a:p>
        </p:txBody>
      </p:sp>
      <p:sp>
        <p:nvSpPr>
          <p:cNvPr id="7" name="Text 5"/>
          <p:cNvSpPr/>
          <p:nvPr/>
        </p:nvSpPr>
        <p:spPr>
          <a:xfrm>
            <a:off x="2858929" y="1956078"/>
            <a:ext cx="2590562" cy="679133"/>
          </a:xfrm>
          <a:prstGeom prst="rect">
            <a:avLst/>
          </a:prstGeom>
          <a:noFill/>
          <a:ln/>
        </p:spPr>
        <p:txBody>
          <a:bodyPr wrap="square" rtlCol="0" anchor="t"/>
          <a:lstStyle/>
          <a:p>
            <a:pPr marL="0" indent="0">
              <a:lnSpc>
                <a:spcPts val="2674"/>
              </a:lnSpc>
              <a:buNone/>
            </a:pPr>
            <a:r>
              <a:rPr lang="en-US" sz="2139" dirty="0">
                <a:solidFill>
                  <a:srgbClr val="2C3249"/>
                </a:solidFill>
                <a:latin typeface="Kanit" pitchFamily="34" charset="0"/>
                <a:ea typeface="Kanit" pitchFamily="34" charset="-122"/>
                <a:cs typeface="Kanit" pitchFamily="34" charset="-120"/>
              </a:rPr>
              <a:t>Class Imbalance Problem</a:t>
            </a:r>
            <a:endParaRPr lang="en-US" sz="2139" dirty="0"/>
          </a:p>
        </p:txBody>
      </p:sp>
      <p:sp>
        <p:nvSpPr>
          <p:cNvPr id="8" name="Text 6"/>
          <p:cNvSpPr/>
          <p:nvPr/>
        </p:nvSpPr>
        <p:spPr>
          <a:xfrm>
            <a:off x="2858929" y="2765584"/>
            <a:ext cx="2590562" cy="4868942"/>
          </a:xfrm>
          <a:prstGeom prst="rect">
            <a:avLst/>
          </a:prstGeom>
          <a:noFill/>
          <a:ln/>
        </p:spPr>
        <p:txBody>
          <a:bodyPr wrap="square" rtlCol="0" anchor="t"/>
          <a:lstStyle/>
          <a:p>
            <a:pPr marL="0" indent="0">
              <a:lnSpc>
                <a:spcPts val="2739"/>
              </a:lnSpc>
              <a:buNone/>
            </a:pPr>
            <a:r>
              <a:rPr lang="en-US" sz="1712" dirty="0">
                <a:solidFill>
                  <a:srgbClr val="2C3249"/>
                </a:solidFill>
                <a:latin typeface="Martel Sans" pitchFamily="34" charset="0"/>
                <a:ea typeface="Martel Sans" pitchFamily="34" charset="-122"/>
                <a:cs typeface="Martel Sans" pitchFamily="34" charset="-120"/>
              </a:rPr>
              <a:t>The bankruptcy prediction dataset exhibited a significant imbalance, with the majority of the companies being non-bankrupt. This class imbalance can negatively impact the performance of machine learning models, as they tend to be biased towards the majority class.</a:t>
            </a:r>
            <a:endParaRPr lang="en-US" sz="1712" dirty="0"/>
          </a:p>
        </p:txBody>
      </p:sp>
      <p:sp>
        <p:nvSpPr>
          <p:cNvPr id="9" name="Shape 7"/>
          <p:cNvSpPr/>
          <p:nvPr/>
        </p:nvSpPr>
        <p:spPr>
          <a:xfrm>
            <a:off x="5666780" y="1881426"/>
            <a:ext cx="488990" cy="488990"/>
          </a:xfrm>
          <a:prstGeom prst="roundRect">
            <a:avLst>
              <a:gd name="adj" fmla="val 20004"/>
            </a:avLst>
          </a:prstGeom>
          <a:solidFill>
            <a:srgbClr val="DFECE9"/>
          </a:solidFill>
          <a:ln w="7620">
            <a:solidFill>
              <a:srgbClr val="C5D2CF"/>
            </a:solidFill>
            <a:prstDash val="solid"/>
          </a:ln>
        </p:spPr>
      </p:sp>
      <p:sp>
        <p:nvSpPr>
          <p:cNvPr id="10" name="Text 8"/>
          <p:cNvSpPr/>
          <p:nvPr/>
        </p:nvSpPr>
        <p:spPr>
          <a:xfrm>
            <a:off x="5828824" y="1922145"/>
            <a:ext cx="164902" cy="407551"/>
          </a:xfrm>
          <a:prstGeom prst="rect">
            <a:avLst/>
          </a:prstGeom>
          <a:noFill/>
          <a:ln/>
        </p:spPr>
        <p:txBody>
          <a:bodyPr wrap="none" rtlCol="0" anchor="t"/>
          <a:lstStyle/>
          <a:p>
            <a:pPr marL="0" indent="0" algn="ctr">
              <a:lnSpc>
                <a:spcPts val="3209"/>
              </a:lnSpc>
              <a:buNone/>
            </a:pPr>
            <a:r>
              <a:rPr lang="en-US" sz="2567" dirty="0">
                <a:solidFill>
                  <a:srgbClr val="2C3249"/>
                </a:solidFill>
                <a:latin typeface="Kanit" pitchFamily="34" charset="0"/>
                <a:ea typeface="Kanit" pitchFamily="34" charset="-122"/>
                <a:cs typeface="Kanit" pitchFamily="34" charset="-120"/>
              </a:rPr>
              <a:t>2</a:t>
            </a:r>
            <a:endParaRPr lang="en-US" sz="2567" dirty="0"/>
          </a:p>
        </p:txBody>
      </p:sp>
      <p:sp>
        <p:nvSpPr>
          <p:cNvPr id="11" name="Text 9"/>
          <p:cNvSpPr/>
          <p:nvPr/>
        </p:nvSpPr>
        <p:spPr>
          <a:xfrm>
            <a:off x="6373058" y="1956078"/>
            <a:ext cx="2590562" cy="339566"/>
          </a:xfrm>
          <a:prstGeom prst="rect">
            <a:avLst/>
          </a:prstGeom>
          <a:noFill/>
          <a:ln/>
        </p:spPr>
        <p:txBody>
          <a:bodyPr wrap="none" rtlCol="0" anchor="t"/>
          <a:lstStyle/>
          <a:p>
            <a:pPr marL="0" indent="0">
              <a:lnSpc>
                <a:spcPts val="2674"/>
              </a:lnSpc>
              <a:buNone/>
            </a:pPr>
            <a:r>
              <a:rPr lang="en-US" sz="2139" dirty="0">
                <a:solidFill>
                  <a:srgbClr val="2C3249"/>
                </a:solidFill>
                <a:latin typeface="Kanit" pitchFamily="34" charset="0"/>
                <a:ea typeface="Kanit" pitchFamily="34" charset="-122"/>
                <a:cs typeface="Kanit" pitchFamily="34" charset="-120"/>
              </a:rPr>
              <a:t>SMOTE Oversampling</a:t>
            </a:r>
            <a:endParaRPr lang="en-US" sz="2139" dirty="0"/>
          </a:p>
        </p:txBody>
      </p:sp>
      <p:sp>
        <p:nvSpPr>
          <p:cNvPr id="12" name="Text 10"/>
          <p:cNvSpPr/>
          <p:nvPr/>
        </p:nvSpPr>
        <p:spPr>
          <a:xfrm>
            <a:off x="6373058" y="2426018"/>
            <a:ext cx="2590562" cy="4868942"/>
          </a:xfrm>
          <a:prstGeom prst="rect">
            <a:avLst/>
          </a:prstGeom>
          <a:noFill/>
          <a:ln/>
        </p:spPr>
        <p:txBody>
          <a:bodyPr wrap="square" rtlCol="0" anchor="t"/>
          <a:lstStyle/>
          <a:p>
            <a:pPr marL="0" indent="0">
              <a:lnSpc>
                <a:spcPts val="2739"/>
              </a:lnSpc>
              <a:buNone/>
            </a:pPr>
            <a:r>
              <a:rPr lang="en-US" sz="1712" dirty="0">
                <a:solidFill>
                  <a:srgbClr val="2C3249"/>
                </a:solidFill>
                <a:latin typeface="Martel Sans" pitchFamily="34" charset="0"/>
                <a:ea typeface="Martel Sans" pitchFamily="34" charset="-122"/>
                <a:cs typeface="Martel Sans" pitchFamily="34" charset="-120"/>
              </a:rPr>
              <a:t>To address the class imbalance, we implemented the Synthetic Minority Over-sampling Technique (SMOTE). This technique generates synthetic examples of the minority (bankrupt) class, effectively balancing the dataset and improving the models' ability to learn from the minority class.</a:t>
            </a:r>
            <a:endParaRPr lang="en-US" sz="1712" dirty="0"/>
          </a:p>
        </p:txBody>
      </p:sp>
      <p:sp>
        <p:nvSpPr>
          <p:cNvPr id="13" name="Shape 11"/>
          <p:cNvSpPr/>
          <p:nvPr/>
        </p:nvSpPr>
        <p:spPr>
          <a:xfrm>
            <a:off x="9180909" y="1881426"/>
            <a:ext cx="488990" cy="488990"/>
          </a:xfrm>
          <a:prstGeom prst="roundRect">
            <a:avLst>
              <a:gd name="adj" fmla="val 20004"/>
            </a:avLst>
          </a:prstGeom>
          <a:solidFill>
            <a:srgbClr val="DFECE9"/>
          </a:solidFill>
          <a:ln w="7620">
            <a:solidFill>
              <a:srgbClr val="C5D2CF"/>
            </a:solidFill>
            <a:prstDash val="solid"/>
          </a:ln>
        </p:spPr>
      </p:sp>
      <p:sp>
        <p:nvSpPr>
          <p:cNvPr id="14" name="Text 12"/>
          <p:cNvSpPr/>
          <p:nvPr/>
        </p:nvSpPr>
        <p:spPr>
          <a:xfrm>
            <a:off x="9341644" y="1922145"/>
            <a:ext cx="167521" cy="407551"/>
          </a:xfrm>
          <a:prstGeom prst="rect">
            <a:avLst/>
          </a:prstGeom>
          <a:noFill/>
          <a:ln/>
        </p:spPr>
        <p:txBody>
          <a:bodyPr wrap="none" rtlCol="0" anchor="t"/>
          <a:lstStyle/>
          <a:p>
            <a:pPr marL="0" indent="0" algn="ctr">
              <a:lnSpc>
                <a:spcPts val="3209"/>
              </a:lnSpc>
              <a:buNone/>
            </a:pPr>
            <a:r>
              <a:rPr lang="en-US" sz="2567" dirty="0">
                <a:solidFill>
                  <a:srgbClr val="2C3249"/>
                </a:solidFill>
                <a:latin typeface="Kanit" pitchFamily="34" charset="0"/>
                <a:ea typeface="Kanit" pitchFamily="34" charset="-122"/>
                <a:cs typeface="Kanit" pitchFamily="34" charset="-120"/>
              </a:rPr>
              <a:t>3</a:t>
            </a:r>
            <a:endParaRPr lang="en-US" sz="2567" dirty="0"/>
          </a:p>
        </p:txBody>
      </p:sp>
      <p:sp>
        <p:nvSpPr>
          <p:cNvPr id="15" name="Text 13"/>
          <p:cNvSpPr/>
          <p:nvPr/>
        </p:nvSpPr>
        <p:spPr>
          <a:xfrm>
            <a:off x="9887188" y="1956078"/>
            <a:ext cx="2590562" cy="339566"/>
          </a:xfrm>
          <a:prstGeom prst="rect">
            <a:avLst/>
          </a:prstGeom>
          <a:noFill/>
          <a:ln/>
        </p:spPr>
        <p:txBody>
          <a:bodyPr wrap="none" rtlCol="0" anchor="t"/>
          <a:lstStyle/>
          <a:p>
            <a:pPr marL="0" indent="0">
              <a:lnSpc>
                <a:spcPts val="2674"/>
              </a:lnSpc>
              <a:buNone/>
            </a:pPr>
            <a:r>
              <a:rPr lang="en-US" sz="2139" dirty="0">
                <a:solidFill>
                  <a:srgbClr val="2C3249"/>
                </a:solidFill>
                <a:latin typeface="Kanit" pitchFamily="34" charset="0"/>
                <a:ea typeface="Kanit" pitchFamily="34" charset="-122"/>
                <a:cs typeface="Kanit" pitchFamily="34" charset="-120"/>
              </a:rPr>
              <a:t>BorderlineSMOTE</a:t>
            </a:r>
            <a:endParaRPr lang="en-US" sz="2139" dirty="0"/>
          </a:p>
        </p:txBody>
      </p:sp>
      <p:sp>
        <p:nvSpPr>
          <p:cNvPr id="16" name="Text 14"/>
          <p:cNvSpPr/>
          <p:nvPr/>
        </p:nvSpPr>
        <p:spPr>
          <a:xfrm>
            <a:off x="9887188" y="2426018"/>
            <a:ext cx="2590562" cy="4521160"/>
          </a:xfrm>
          <a:prstGeom prst="rect">
            <a:avLst/>
          </a:prstGeom>
          <a:noFill/>
          <a:ln/>
        </p:spPr>
        <p:txBody>
          <a:bodyPr wrap="square" rtlCol="0" anchor="t"/>
          <a:lstStyle/>
          <a:p>
            <a:pPr marL="0" indent="0">
              <a:lnSpc>
                <a:spcPts val="2739"/>
              </a:lnSpc>
              <a:buNone/>
            </a:pPr>
            <a:r>
              <a:rPr lang="en-US" sz="1712" dirty="0">
                <a:solidFill>
                  <a:srgbClr val="2C3249"/>
                </a:solidFill>
                <a:latin typeface="Martel Sans" pitchFamily="34" charset="0"/>
                <a:ea typeface="Martel Sans" pitchFamily="34" charset="-122"/>
                <a:cs typeface="Martel Sans" pitchFamily="34" charset="-120"/>
              </a:rPr>
              <a:t>Additionally, we used the BorderlineSMOTE variant of SMOTE, which focuses on generating synthetic examples near the decision boundary between the two classes. This approach helps the models better learn the complex decision boundaries and improve their overall performance.</a:t>
            </a:r>
            <a:endParaRPr lang="en-US" sz="1712"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5116116" y="867013"/>
            <a:ext cx="7576542" cy="529947"/>
          </a:xfrm>
          <a:prstGeom prst="rect">
            <a:avLst/>
          </a:prstGeom>
          <a:noFill/>
          <a:ln/>
        </p:spPr>
        <p:txBody>
          <a:bodyPr wrap="none" rtlCol="0" anchor="t"/>
          <a:lstStyle/>
          <a:p>
            <a:pPr>
              <a:lnSpc>
                <a:spcPts val="4173"/>
              </a:lnSpc>
            </a:pPr>
            <a:r>
              <a:rPr lang="en-US" sz="2800" dirty="0">
                <a:solidFill>
                  <a:srgbClr val="272D45"/>
                </a:solidFill>
                <a:latin typeface="Kanit" pitchFamily="34" charset="0"/>
                <a:ea typeface="Kanit" pitchFamily="34" charset="-122"/>
                <a:cs typeface="Kanit" pitchFamily="34" charset="-120"/>
              </a:rPr>
              <a:t>Preprocessing: Data Scaling and Dimensionality Reduction</a:t>
            </a:r>
          </a:p>
          <a:p>
            <a:pPr marL="0" indent="0">
              <a:lnSpc>
                <a:spcPts val="4173"/>
              </a:lnSpc>
              <a:buNone/>
            </a:pPr>
            <a:endParaRPr lang="en-US" sz="2800" dirty="0"/>
          </a:p>
        </p:txBody>
      </p:sp>
      <p:sp>
        <p:nvSpPr>
          <p:cNvPr id="6" name="Shape 3"/>
          <p:cNvSpPr/>
          <p:nvPr/>
        </p:nvSpPr>
        <p:spPr>
          <a:xfrm>
            <a:off x="5353526" y="1651278"/>
            <a:ext cx="33814" cy="5711190"/>
          </a:xfrm>
          <a:prstGeom prst="roundRect">
            <a:avLst>
              <a:gd name="adj" fmla="val 225697"/>
            </a:avLst>
          </a:prstGeom>
          <a:solidFill>
            <a:srgbClr val="C5D2CF"/>
          </a:solidFill>
          <a:ln/>
        </p:spPr>
      </p:sp>
      <p:sp>
        <p:nvSpPr>
          <p:cNvPr id="7" name="Shape 4"/>
          <p:cNvSpPr/>
          <p:nvPr/>
        </p:nvSpPr>
        <p:spPr>
          <a:xfrm>
            <a:off x="5561171" y="1957507"/>
            <a:ext cx="593527" cy="33814"/>
          </a:xfrm>
          <a:prstGeom prst="roundRect">
            <a:avLst>
              <a:gd name="adj" fmla="val 225697"/>
            </a:avLst>
          </a:prstGeom>
          <a:solidFill>
            <a:srgbClr val="C5D2CF"/>
          </a:solidFill>
          <a:ln/>
        </p:spPr>
      </p:sp>
      <p:sp>
        <p:nvSpPr>
          <p:cNvPr id="8" name="Shape 5"/>
          <p:cNvSpPr/>
          <p:nvPr/>
        </p:nvSpPr>
        <p:spPr>
          <a:xfrm>
            <a:off x="5179695" y="1783794"/>
            <a:ext cx="381476" cy="381476"/>
          </a:xfrm>
          <a:prstGeom prst="roundRect">
            <a:avLst>
              <a:gd name="adj" fmla="val 20006"/>
            </a:avLst>
          </a:prstGeom>
          <a:solidFill>
            <a:srgbClr val="DFECE9"/>
          </a:solidFill>
          <a:ln w="7620">
            <a:solidFill>
              <a:srgbClr val="C5D2CF"/>
            </a:solidFill>
            <a:prstDash val="solid"/>
          </a:ln>
        </p:spPr>
      </p:sp>
      <p:sp>
        <p:nvSpPr>
          <p:cNvPr id="9" name="Text 6"/>
          <p:cNvSpPr/>
          <p:nvPr/>
        </p:nvSpPr>
        <p:spPr>
          <a:xfrm>
            <a:off x="5331738" y="1815465"/>
            <a:ext cx="77391" cy="318016"/>
          </a:xfrm>
          <a:prstGeom prst="rect">
            <a:avLst/>
          </a:prstGeom>
          <a:noFill/>
          <a:ln/>
        </p:spPr>
        <p:txBody>
          <a:bodyPr wrap="none" rtlCol="0" anchor="t"/>
          <a:lstStyle/>
          <a:p>
            <a:pPr marL="0" indent="0" algn="ctr">
              <a:lnSpc>
                <a:spcPts val="2504"/>
              </a:lnSpc>
              <a:buNone/>
            </a:pPr>
            <a:r>
              <a:rPr lang="en-US" sz="2003" dirty="0">
                <a:solidFill>
                  <a:srgbClr val="2C3249"/>
                </a:solidFill>
                <a:latin typeface="Kanit" pitchFamily="34" charset="0"/>
                <a:ea typeface="Kanit" pitchFamily="34" charset="-122"/>
                <a:cs typeface="Kanit" pitchFamily="34" charset="-120"/>
              </a:rPr>
              <a:t>1</a:t>
            </a:r>
            <a:endParaRPr lang="en-US" sz="2003" dirty="0"/>
          </a:p>
        </p:txBody>
      </p:sp>
      <p:sp>
        <p:nvSpPr>
          <p:cNvPr id="10" name="Text 7"/>
          <p:cNvSpPr/>
          <p:nvPr/>
        </p:nvSpPr>
        <p:spPr>
          <a:xfrm>
            <a:off x="6303169" y="1820823"/>
            <a:ext cx="3359825" cy="265033"/>
          </a:xfrm>
          <a:prstGeom prst="rect">
            <a:avLst/>
          </a:prstGeom>
          <a:noFill/>
          <a:ln/>
        </p:spPr>
        <p:txBody>
          <a:bodyPr wrap="none" rtlCol="0" anchor="t"/>
          <a:lstStyle/>
          <a:p>
            <a:pPr>
              <a:lnSpc>
                <a:spcPts val="2726"/>
              </a:lnSpc>
            </a:pPr>
            <a:r>
              <a:rPr lang="en-US" sz="1600" dirty="0">
                <a:solidFill>
                  <a:srgbClr val="2C3249"/>
                </a:solidFill>
                <a:latin typeface="Kanit" pitchFamily="34" charset="0"/>
                <a:ea typeface="Kanit" pitchFamily="34" charset="-122"/>
                <a:cs typeface="Kanit" pitchFamily="34" charset="-120"/>
              </a:rPr>
              <a:t>Data Standardization</a:t>
            </a:r>
            <a:endParaRPr lang="en-US" sz="1600" dirty="0"/>
          </a:p>
        </p:txBody>
      </p:sp>
      <p:sp>
        <p:nvSpPr>
          <p:cNvPr id="11" name="Text 8"/>
          <p:cNvSpPr/>
          <p:nvPr/>
        </p:nvSpPr>
        <p:spPr>
          <a:xfrm>
            <a:off x="6303169" y="2187535"/>
            <a:ext cx="6868597" cy="1084898"/>
          </a:xfrm>
          <a:prstGeom prst="rect">
            <a:avLst/>
          </a:prstGeom>
          <a:noFill/>
          <a:ln/>
        </p:spPr>
        <p:txBody>
          <a:bodyPr wrap="square" rtlCol="0" anchor="t"/>
          <a:lstStyle/>
          <a:p>
            <a:pPr>
              <a:lnSpc>
                <a:spcPts val="2137"/>
              </a:lnSpc>
            </a:pPr>
            <a:r>
              <a:rPr lang="en-US" sz="1335" dirty="0">
                <a:solidFill>
                  <a:srgbClr val="2C3249"/>
                </a:solidFill>
                <a:latin typeface="Martel Sans" pitchFamily="34" charset="0"/>
                <a:ea typeface="Martel Sans" pitchFamily="34" charset="-122"/>
                <a:cs typeface="Martel Sans" pitchFamily="34" charset="-120"/>
              </a:rPr>
              <a:t>Using </a:t>
            </a:r>
            <a:r>
              <a:rPr lang="en-US" sz="1335" dirty="0" err="1">
                <a:solidFill>
                  <a:srgbClr val="2C3249"/>
                </a:solidFill>
                <a:latin typeface="Martel Sans" pitchFamily="34" charset="0"/>
                <a:ea typeface="Martel Sans" pitchFamily="34" charset="-122"/>
                <a:cs typeface="Martel Sans" pitchFamily="34" charset="-120"/>
              </a:rPr>
              <a:t>StandardScalar</a:t>
            </a:r>
            <a:r>
              <a:rPr lang="en-US" sz="1335" dirty="0">
                <a:solidFill>
                  <a:srgbClr val="2C3249"/>
                </a:solidFill>
                <a:latin typeface="Martel Sans" pitchFamily="34" charset="0"/>
                <a:ea typeface="Martel Sans" pitchFamily="34" charset="-122"/>
                <a:cs typeface="Martel Sans" pitchFamily="34" charset="-120"/>
              </a:rPr>
              <a:t>, </a:t>
            </a:r>
            <a:r>
              <a:rPr lang="en-US" sz="1335" dirty="0" err="1">
                <a:solidFill>
                  <a:srgbClr val="2C3249"/>
                </a:solidFill>
                <a:latin typeface="Martel Sans" pitchFamily="34" charset="0"/>
                <a:ea typeface="Martel Sans" pitchFamily="34" charset="-122"/>
                <a:cs typeface="Martel Sans" pitchFamily="34" charset="-120"/>
              </a:rPr>
              <a:t>StandardScaler</a:t>
            </a:r>
            <a:r>
              <a:rPr lang="en-US" sz="1335" dirty="0">
                <a:solidFill>
                  <a:srgbClr val="2C3249"/>
                </a:solidFill>
                <a:latin typeface="Martel Sans" pitchFamily="34" charset="0"/>
                <a:ea typeface="Martel Sans" pitchFamily="34" charset="-122"/>
                <a:cs typeface="Martel Sans" pitchFamily="34" charset="-120"/>
              </a:rPr>
              <a:t> ensures that all features are on a similar scale, preventing features with larger scales from dominating the learning process.</a:t>
            </a:r>
          </a:p>
        </p:txBody>
      </p:sp>
      <p:sp>
        <p:nvSpPr>
          <p:cNvPr id="12" name="Shape 9"/>
          <p:cNvSpPr/>
          <p:nvPr/>
        </p:nvSpPr>
        <p:spPr>
          <a:xfrm>
            <a:off x="5561171" y="3917752"/>
            <a:ext cx="593527" cy="33814"/>
          </a:xfrm>
          <a:prstGeom prst="roundRect">
            <a:avLst>
              <a:gd name="adj" fmla="val 225697"/>
            </a:avLst>
          </a:prstGeom>
          <a:solidFill>
            <a:srgbClr val="C5D2CF"/>
          </a:solidFill>
          <a:ln/>
        </p:spPr>
      </p:sp>
      <p:sp>
        <p:nvSpPr>
          <p:cNvPr id="13" name="Shape 10"/>
          <p:cNvSpPr/>
          <p:nvPr/>
        </p:nvSpPr>
        <p:spPr>
          <a:xfrm>
            <a:off x="5179695" y="3744039"/>
            <a:ext cx="381476" cy="381476"/>
          </a:xfrm>
          <a:prstGeom prst="roundRect">
            <a:avLst>
              <a:gd name="adj" fmla="val 20006"/>
            </a:avLst>
          </a:prstGeom>
          <a:solidFill>
            <a:srgbClr val="DFECE9"/>
          </a:solidFill>
          <a:ln w="7620">
            <a:solidFill>
              <a:srgbClr val="C5D2CF"/>
            </a:solidFill>
            <a:prstDash val="solid"/>
          </a:ln>
        </p:spPr>
      </p:sp>
      <p:sp>
        <p:nvSpPr>
          <p:cNvPr id="14" name="Text 11"/>
          <p:cNvSpPr/>
          <p:nvPr/>
        </p:nvSpPr>
        <p:spPr>
          <a:xfrm>
            <a:off x="5306020" y="3775710"/>
            <a:ext cx="128707" cy="318016"/>
          </a:xfrm>
          <a:prstGeom prst="rect">
            <a:avLst/>
          </a:prstGeom>
          <a:noFill/>
          <a:ln/>
        </p:spPr>
        <p:txBody>
          <a:bodyPr wrap="none" rtlCol="0" anchor="t"/>
          <a:lstStyle/>
          <a:p>
            <a:pPr marL="0" indent="0" algn="ctr">
              <a:lnSpc>
                <a:spcPts val="2504"/>
              </a:lnSpc>
              <a:buNone/>
            </a:pPr>
            <a:r>
              <a:rPr lang="en-US" sz="2003" dirty="0">
                <a:solidFill>
                  <a:srgbClr val="2C3249"/>
                </a:solidFill>
                <a:latin typeface="Kanit" pitchFamily="34" charset="0"/>
                <a:ea typeface="Kanit" pitchFamily="34" charset="-122"/>
                <a:cs typeface="Kanit" pitchFamily="34" charset="-120"/>
              </a:rPr>
              <a:t>2</a:t>
            </a:r>
            <a:endParaRPr lang="en-US" sz="2003" dirty="0"/>
          </a:p>
        </p:txBody>
      </p:sp>
      <p:sp>
        <p:nvSpPr>
          <p:cNvPr id="15" name="Text 12"/>
          <p:cNvSpPr/>
          <p:nvPr/>
        </p:nvSpPr>
        <p:spPr>
          <a:xfrm>
            <a:off x="6303169" y="3781068"/>
            <a:ext cx="2318623" cy="265033"/>
          </a:xfrm>
          <a:prstGeom prst="rect">
            <a:avLst/>
          </a:prstGeom>
          <a:noFill/>
          <a:ln/>
        </p:spPr>
        <p:txBody>
          <a:bodyPr wrap="none" rtlCol="0" anchor="t"/>
          <a:lstStyle/>
          <a:p>
            <a:pPr>
              <a:lnSpc>
                <a:spcPts val="2087"/>
              </a:lnSpc>
            </a:pPr>
            <a:r>
              <a:rPr lang="en-US" sz="1669" dirty="0">
                <a:solidFill>
                  <a:srgbClr val="2C3249"/>
                </a:solidFill>
                <a:latin typeface="Kanit" pitchFamily="34" charset="0"/>
                <a:ea typeface="Kanit" pitchFamily="34" charset="-122"/>
                <a:cs typeface="Kanit" pitchFamily="34" charset="-120"/>
              </a:rPr>
              <a:t>Dimensionality Reduction</a:t>
            </a:r>
          </a:p>
        </p:txBody>
      </p:sp>
      <p:sp>
        <p:nvSpPr>
          <p:cNvPr id="16" name="Text 13"/>
          <p:cNvSpPr/>
          <p:nvPr/>
        </p:nvSpPr>
        <p:spPr>
          <a:xfrm>
            <a:off x="6303169" y="4147780"/>
            <a:ext cx="6868597" cy="1084898"/>
          </a:xfrm>
          <a:prstGeom prst="rect">
            <a:avLst/>
          </a:prstGeom>
          <a:noFill/>
          <a:ln/>
        </p:spPr>
        <p:txBody>
          <a:bodyPr wrap="square" rtlCol="0" anchor="t"/>
          <a:lstStyle/>
          <a:p>
            <a:pPr>
              <a:lnSpc>
                <a:spcPts val="2137"/>
              </a:lnSpc>
            </a:pPr>
            <a:r>
              <a:rPr lang="en-US" sz="1335" dirty="0">
                <a:solidFill>
                  <a:srgbClr val="2C3249"/>
                </a:solidFill>
                <a:latin typeface="Martel Sans" pitchFamily="34" charset="0"/>
                <a:ea typeface="Martel Sans" pitchFamily="34" charset="-122"/>
                <a:cs typeface="Martel Sans" pitchFamily="34" charset="-120"/>
              </a:rPr>
              <a:t>Given the relatively large number of input features, we applied Principal Component Analysis (PCA) to reduce the dimensionality of the dataset. This helped to capture the most important information while reducing the complexity of the models.</a:t>
            </a:r>
          </a:p>
        </p:txBody>
      </p:sp>
      <p:sp>
        <p:nvSpPr>
          <p:cNvPr id="17" name="Shape 14"/>
          <p:cNvSpPr/>
          <p:nvPr/>
        </p:nvSpPr>
        <p:spPr>
          <a:xfrm>
            <a:off x="5561171" y="5877997"/>
            <a:ext cx="593527" cy="33814"/>
          </a:xfrm>
          <a:prstGeom prst="roundRect">
            <a:avLst>
              <a:gd name="adj" fmla="val 225697"/>
            </a:avLst>
          </a:prstGeom>
          <a:solidFill>
            <a:srgbClr val="C5D2CF"/>
          </a:solidFill>
          <a:ln/>
        </p:spPr>
      </p:sp>
      <p:sp>
        <p:nvSpPr>
          <p:cNvPr id="18" name="Shape 15"/>
          <p:cNvSpPr/>
          <p:nvPr/>
        </p:nvSpPr>
        <p:spPr>
          <a:xfrm>
            <a:off x="5179695" y="5704284"/>
            <a:ext cx="381476" cy="381476"/>
          </a:xfrm>
          <a:prstGeom prst="roundRect">
            <a:avLst>
              <a:gd name="adj" fmla="val 20006"/>
            </a:avLst>
          </a:prstGeom>
          <a:solidFill>
            <a:srgbClr val="DFECE9"/>
          </a:solidFill>
          <a:ln w="7620">
            <a:solidFill>
              <a:srgbClr val="C5D2CF"/>
            </a:solidFill>
            <a:prstDash val="solid"/>
          </a:ln>
        </p:spPr>
      </p:sp>
      <p:sp>
        <p:nvSpPr>
          <p:cNvPr id="19" name="Text 16"/>
          <p:cNvSpPr/>
          <p:nvPr/>
        </p:nvSpPr>
        <p:spPr>
          <a:xfrm>
            <a:off x="5305068" y="5735955"/>
            <a:ext cx="130731" cy="318016"/>
          </a:xfrm>
          <a:prstGeom prst="rect">
            <a:avLst/>
          </a:prstGeom>
          <a:noFill/>
          <a:ln/>
        </p:spPr>
        <p:txBody>
          <a:bodyPr wrap="none" rtlCol="0" anchor="t"/>
          <a:lstStyle/>
          <a:p>
            <a:pPr marL="0" indent="0" algn="ctr">
              <a:lnSpc>
                <a:spcPts val="2504"/>
              </a:lnSpc>
              <a:buNone/>
            </a:pPr>
            <a:r>
              <a:rPr lang="en-US" sz="2003" dirty="0">
                <a:solidFill>
                  <a:srgbClr val="2C3249"/>
                </a:solidFill>
                <a:latin typeface="Kanit" pitchFamily="34" charset="0"/>
                <a:ea typeface="Kanit" pitchFamily="34" charset="-122"/>
                <a:cs typeface="Kanit" pitchFamily="34" charset="-120"/>
              </a:rPr>
              <a:t>3</a:t>
            </a:r>
            <a:endParaRPr lang="en-US" sz="2003" dirty="0"/>
          </a:p>
        </p:txBody>
      </p:sp>
      <p:sp>
        <p:nvSpPr>
          <p:cNvPr id="20" name="Text 17"/>
          <p:cNvSpPr/>
          <p:nvPr/>
        </p:nvSpPr>
        <p:spPr>
          <a:xfrm>
            <a:off x="6303169" y="5704284"/>
            <a:ext cx="3358515" cy="265033"/>
          </a:xfrm>
          <a:prstGeom prst="rect">
            <a:avLst/>
          </a:prstGeom>
          <a:noFill/>
          <a:ln/>
        </p:spPr>
        <p:txBody>
          <a:bodyPr wrap="none" rtlCol="0" anchor="t"/>
          <a:lstStyle/>
          <a:p>
            <a:pPr>
              <a:lnSpc>
                <a:spcPts val="2726"/>
              </a:lnSpc>
            </a:pPr>
            <a:r>
              <a:rPr lang="en-US" sz="1600" dirty="0">
                <a:solidFill>
                  <a:srgbClr val="2C3249"/>
                </a:solidFill>
                <a:latin typeface="Kanit" pitchFamily="34" charset="0"/>
                <a:ea typeface="Kanit" pitchFamily="34" charset="-122"/>
                <a:cs typeface="Kanit" pitchFamily="34" charset="-120"/>
              </a:rPr>
              <a:t>Dropping one from </a:t>
            </a:r>
            <a:r>
              <a:rPr lang="en-US" sz="1600" dirty="0" smtClean="0">
                <a:solidFill>
                  <a:srgbClr val="2C3249"/>
                </a:solidFill>
                <a:latin typeface="Kanit" pitchFamily="34" charset="0"/>
                <a:ea typeface="Kanit" pitchFamily="34" charset="-122"/>
                <a:cs typeface="Kanit" pitchFamily="34" charset="-120"/>
              </a:rPr>
              <a:t>highly </a:t>
            </a:r>
            <a:r>
              <a:rPr lang="en-US" sz="1600" dirty="0">
                <a:solidFill>
                  <a:srgbClr val="2C3249"/>
                </a:solidFill>
                <a:latin typeface="Kanit" pitchFamily="34" charset="0"/>
                <a:ea typeface="Kanit" pitchFamily="34" charset="-122"/>
                <a:cs typeface="Kanit" pitchFamily="34" charset="-120"/>
              </a:rPr>
              <a:t>correlated pairs</a:t>
            </a:r>
            <a:endParaRPr lang="en-US" sz="1600" dirty="0"/>
          </a:p>
        </p:txBody>
      </p:sp>
      <p:sp>
        <p:nvSpPr>
          <p:cNvPr id="21" name="Text 18"/>
          <p:cNvSpPr/>
          <p:nvPr/>
        </p:nvSpPr>
        <p:spPr>
          <a:xfrm>
            <a:off x="6303169" y="6108025"/>
            <a:ext cx="6868597" cy="1084898"/>
          </a:xfrm>
          <a:prstGeom prst="rect">
            <a:avLst/>
          </a:prstGeom>
          <a:noFill/>
          <a:ln/>
        </p:spPr>
        <p:txBody>
          <a:bodyPr wrap="square" rtlCol="0" anchor="t"/>
          <a:lstStyle/>
          <a:p>
            <a:pPr>
              <a:lnSpc>
                <a:spcPts val="2137"/>
              </a:lnSpc>
            </a:pPr>
            <a:r>
              <a:rPr lang="en-US" sz="1335" dirty="0">
                <a:solidFill>
                  <a:srgbClr val="2C3249"/>
                </a:solidFill>
                <a:latin typeface="Martel Sans" pitchFamily="34" charset="0"/>
                <a:ea typeface="Martel Sans" pitchFamily="34" charset="-122"/>
                <a:cs typeface="Martel Sans" pitchFamily="34" charset="-120"/>
              </a:rPr>
              <a:t>Dropping one feature out of a pair of highly correlated pair helps us reduce the number of columns and thus improving the speed of our ML model.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1464231" y="871538"/>
            <a:ext cx="5684520" cy="529233"/>
          </a:xfrm>
          <a:prstGeom prst="rect">
            <a:avLst/>
          </a:prstGeom>
          <a:noFill/>
          <a:ln/>
        </p:spPr>
        <p:txBody>
          <a:bodyPr wrap="none" rtlCol="0" anchor="t"/>
          <a:lstStyle/>
          <a:p>
            <a:pPr marL="0" indent="0">
              <a:lnSpc>
                <a:spcPts val="4167"/>
              </a:lnSpc>
              <a:buNone/>
            </a:pPr>
            <a:r>
              <a:rPr lang="en-US" sz="3334" dirty="0">
                <a:solidFill>
                  <a:srgbClr val="272D45"/>
                </a:solidFill>
                <a:latin typeface="Kanit" pitchFamily="34" charset="0"/>
                <a:ea typeface="Kanit" pitchFamily="34" charset="-122"/>
                <a:cs typeface="Kanit" pitchFamily="34" charset="-120"/>
              </a:rPr>
              <a:t>Model Building: Improved Data</a:t>
            </a:r>
            <a:endParaRPr lang="en-US" sz="3334" dirty="0"/>
          </a:p>
        </p:txBody>
      </p:sp>
      <p:sp>
        <p:nvSpPr>
          <p:cNvPr id="6" name="Shape 3"/>
          <p:cNvSpPr/>
          <p:nvPr/>
        </p:nvSpPr>
        <p:spPr>
          <a:xfrm>
            <a:off x="1701284" y="1654731"/>
            <a:ext cx="33814" cy="5703213"/>
          </a:xfrm>
          <a:prstGeom prst="roundRect">
            <a:avLst>
              <a:gd name="adj" fmla="val 225378"/>
            </a:avLst>
          </a:prstGeom>
          <a:solidFill>
            <a:srgbClr val="C5D2CF"/>
          </a:solidFill>
          <a:ln/>
        </p:spPr>
      </p:sp>
      <p:sp>
        <p:nvSpPr>
          <p:cNvPr id="7" name="Shape 4"/>
          <p:cNvSpPr/>
          <p:nvPr/>
        </p:nvSpPr>
        <p:spPr>
          <a:xfrm>
            <a:off x="1908691" y="1960602"/>
            <a:ext cx="592693" cy="33814"/>
          </a:xfrm>
          <a:prstGeom prst="roundRect">
            <a:avLst>
              <a:gd name="adj" fmla="val 225378"/>
            </a:avLst>
          </a:prstGeom>
          <a:solidFill>
            <a:srgbClr val="C5D2CF"/>
          </a:solidFill>
          <a:ln/>
        </p:spPr>
      </p:sp>
      <p:sp>
        <p:nvSpPr>
          <p:cNvPr id="8" name="Shape 5"/>
          <p:cNvSpPr/>
          <p:nvPr/>
        </p:nvSpPr>
        <p:spPr>
          <a:xfrm>
            <a:off x="1527691" y="1787009"/>
            <a:ext cx="381000" cy="381000"/>
          </a:xfrm>
          <a:prstGeom prst="roundRect">
            <a:avLst>
              <a:gd name="adj" fmla="val 20002"/>
            </a:avLst>
          </a:prstGeom>
          <a:solidFill>
            <a:srgbClr val="DFECE9"/>
          </a:solidFill>
          <a:ln w="7620">
            <a:solidFill>
              <a:srgbClr val="C5D2CF"/>
            </a:solidFill>
            <a:prstDash val="solid"/>
          </a:ln>
        </p:spPr>
      </p:sp>
      <p:sp>
        <p:nvSpPr>
          <p:cNvPr id="9" name="Text 6"/>
          <p:cNvSpPr/>
          <p:nvPr/>
        </p:nvSpPr>
        <p:spPr>
          <a:xfrm>
            <a:off x="1679496" y="1818680"/>
            <a:ext cx="77272" cy="317540"/>
          </a:xfrm>
          <a:prstGeom prst="rect">
            <a:avLst/>
          </a:prstGeom>
          <a:noFill/>
          <a:ln/>
        </p:spPr>
        <p:txBody>
          <a:bodyPr wrap="none" rtlCol="0" anchor="t"/>
          <a:lstStyle/>
          <a:p>
            <a:pPr marL="0" indent="0" algn="ctr">
              <a:lnSpc>
                <a:spcPts val="2500"/>
              </a:lnSpc>
              <a:buNone/>
            </a:pPr>
            <a:r>
              <a:rPr lang="en-US" sz="2000" dirty="0">
                <a:solidFill>
                  <a:srgbClr val="2C3249"/>
                </a:solidFill>
                <a:latin typeface="Kanit" pitchFamily="34" charset="0"/>
                <a:ea typeface="Kanit" pitchFamily="34" charset="-122"/>
                <a:cs typeface="Kanit" pitchFamily="34" charset="-120"/>
              </a:rPr>
              <a:t>1</a:t>
            </a:r>
            <a:endParaRPr lang="en-US" sz="2000" dirty="0"/>
          </a:p>
        </p:txBody>
      </p:sp>
      <p:sp>
        <p:nvSpPr>
          <p:cNvPr id="10" name="Text 7"/>
          <p:cNvSpPr/>
          <p:nvPr/>
        </p:nvSpPr>
        <p:spPr>
          <a:xfrm>
            <a:off x="2649617" y="1824038"/>
            <a:ext cx="2116812" cy="264557"/>
          </a:xfrm>
          <a:prstGeom prst="rect">
            <a:avLst/>
          </a:prstGeom>
          <a:noFill/>
          <a:ln/>
        </p:spPr>
        <p:txBody>
          <a:bodyPr wrap="none" rtlCol="0" anchor="t"/>
          <a:lstStyle/>
          <a:p>
            <a:pPr marL="0" indent="0" algn="l">
              <a:lnSpc>
                <a:spcPts val="2084"/>
              </a:lnSpc>
              <a:buNone/>
            </a:pPr>
            <a:r>
              <a:rPr lang="en-US" sz="1667" dirty="0">
                <a:solidFill>
                  <a:srgbClr val="2C3249"/>
                </a:solidFill>
                <a:latin typeface="Kanit" pitchFamily="34" charset="0"/>
                <a:ea typeface="Kanit" pitchFamily="34" charset="-122"/>
                <a:cs typeface="Kanit" pitchFamily="34" charset="-120"/>
              </a:rPr>
              <a:t>Model Training</a:t>
            </a:r>
            <a:endParaRPr lang="en-US" sz="1667" dirty="0"/>
          </a:p>
        </p:txBody>
      </p:sp>
      <p:sp>
        <p:nvSpPr>
          <p:cNvPr id="11" name="Text 8"/>
          <p:cNvSpPr/>
          <p:nvPr/>
        </p:nvSpPr>
        <p:spPr>
          <a:xfrm>
            <a:off x="2649617" y="2190155"/>
            <a:ext cx="6858833" cy="1083469"/>
          </a:xfrm>
          <a:prstGeom prst="rect">
            <a:avLst/>
          </a:prstGeom>
          <a:noFill/>
          <a:ln/>
        </p:spPr>
        <p:txBody>
          <a:bodyPr wrap="square" rtlCol="0" anchor="t"/>
          <a:lstStyle/>
          <a:p>
            <a:pPr marL="0" indent="0" algn="l">
              <a:lnSpc>
                <a:spcPts val="2134"/>
              </a:lnSpc>
              <a:buNone/>
            </a:pPr>
            <a:r>
              <a:rPr lang="en-US" sz="1334" dirty="0">
                <a:solidFill>
                  <a:srgbClr val="2C3249"/>
                </a:solidFill>
                <a:latin typeface="Martel Sans" pitchFamily="34" charset="0"/>
                <a:ea typeface="Martel Sans" pitchFamily="34" charset="-122"/>
                <a:cs typeface="Martel Sans" pitchFamily="34" charset="-120"/>
              </a:rPr>
              <a:t>After addressing the class imbalance through SMOTE oversampling and reducing the dimensionality of the dataset using PCA, we retrained the classification models on the improved dataset. This allowed the models to better learn the underlying patterns and make more accurate predictions.</a:t>
            </a:r>
            <a:endParaRPr lang="en-US" sz="1334" dirty="0"/>
          </a:p>
        </p:txBody>
      </p:sp>
      <p:sp>
        <p:nvSpPr>
          <p:cNvPr id="12" name="Shape 9"/>
          <p:cNvSpPr/>
          <p:nvPr/>
        </p:nvSpPr>
        <p:spPr>
          <a:xfrm>
            <a:off x="1908691" y="3918109"/>
            <a:ext cx="592693" cy="33814"/>
          </a:xfrm>
          <a:prstGeom prst="roundRect">
            <a:avLst>
              <a:gd name="adj" fmla="val 225378"/>
            </a:avLst>
          </a:prstGeom>
          <a:solidFill>
            <a:srgbClr val="C5D2CF"/>
          </a:solidFill>
          <a:ln/>
        </p:spPr>
      </p:sp>
      <p:sp>
        <p:nvSpPr>
          <p:cNvPr id="13" name="Shape 10"/>
          <p:cNvSpPr/>
          <p:nvPr/>
        </p:nvSpPr>
        <p:spPr>
          <a:xfrm>
            <a:off x="1527691" y="3744516"/>
            <a:ext cx="381000" cy="381000"/>
          </a:xfrm>
          <a:prstGeom prst="roundRect">
            <a:avLst>
              <a:gd name="adj" fmla="val 20002"/>
            </a:avLst>
          </a:prstGeom>
          <a:solidFill>
            <a:srgbClr val="DFECE9"/>
          </a:solidFill>
          <a:ln w="7620">
            <a:solidFill>
              <a:srgbClr val="C5D2CF"/>
            </a:solidFill>
            <a:prstDash val="solid"/>
          </a:ln>
        </p:spPr>
      </p:sp>
      <p:sp>
        <p:nvSpPr>
          <p:cNvPr id="14" name="Text 11"/>
          <p:cNvSpPr/>
          <p:nvPr/>
        </p:nvSpPr>
        <p:spPr>
          <a:xfrm>
            <a:off x="1653897" y="3776186"/>
            <a:ext cx="128588" cy="317540"/>
          </a:xfrm>
          <a:prstGeom prst="rect">
            <a:avLst/>
          </a:prstGeom>
          <a:noFill/>
          <a:ln/>
        </p:spPr>
        <p:txBody>
          <a:bodyPr wrap="none" rtlCol="0" anchor="t"/>
          <a:lstStyle/>
          <a:p>
            <a:pPr marL="0" indent="0" algn="ctr">
              <a:lnSpc>
                <a:spcPts val="2500"/>
              </a:lnSpc>
              <a:buNone/>
            </a:pPr>
            <a:r>
              <a:rPr lang="en-US" sz="2000" dirty="0">
                <a:solidFill>
                  <a:srgbClr val="2C3249"/>
                </a:solidFill>
                <a:latin typeface="Kanit" pitchFamily="34" charset="0"/>
                <a:ea typeface="Kanit" pitchFamily="34" charset="-122"/>
                <a:cs typeface="Kanit" pitchFamily="34" charset="-120"/>
              </a:rPr>
              <a:t>2</a:t>
            </a:r>
            <a:endParaRPr lang="en-US" sz="2000" dirty="0"/>
          </a:p>
        </p:txBody>
      </p:sp>
      <p:sp>
        <p:nvSpPr>
          <p:cNvPr id="15" name="Text 12"/>
          <p:cNvSpPr/>
          <p:nvPr/>
        </p:nvSpPr>
        <p:spPr>
          <a:xfrm>
            <a:off x="2649617" y="3781544"/>
            <a:ext cx="2217777" cy="264557"/>
          </a:xfrm>
          <a:prstGeom prst="rect">
            <a:avLst/>
          </a:prstGeom>
          <a:noFill/>
          <a:ln/>
        </p:spPr>
        <p:txBody>
          <a:bodyPr wrap="none" rtlCol="0" anchor="t"/>
          <a:lstStyle/>
          <a:p>
            <a:pPr marL="0" indent="0" algn="l">
              <a:lnSpc>
                <a:spcPts val="2084"/>
              </a:lnSpc>
              <a:buNone/>
            </a:pPr>
            <a:r>
              <a:rPr lang="en-US" sz="1667" dirty="0">
                <a:solidFill>
                  <a:srgbClr val="2C3249"/>
                </a:solidFill>
                <a:latin typeface="Kanit" pitchFamily="34" charset="0"/>
                <a:ea typeface="Kanit" pitchFamily="34" charset="-122"/>
                <a:cs typeface="Kanit" pitchFamily="34" charset="-120"/>
              </a:rPr>
              <a:t>Performance Evaluation</a:t>
            </a:r>
            <a:endParaRPr lang="en-US" sz="1667" dirty="0"/>
          </a:p>
        </p:txBody>
      </p:sp>
      <p:sp>
        <p:nvSpPr>
          <p:cNvPr id="16" name="Text 13"/>
          <p:cNvSpPr/>
          <p:nvPr/>
        </p:nvSpPr>
        <p:spPr>
          <a:xfrm>
            <a:off x="2649617" y="4147661"/>
            <a:ext cx="6858833" cy="1083469"/>
          </a:xfrm>
          <a:prstGeom prst="rect">
            <a:avLst/>
          </a:prstGeom>
          <a:noFill/>
          <a:ln/>
        </p:spPr>
        <p:txBody>
          <a:bodyPr wrap="square" rtlCol="0" anchor="t"/>
          <a:lstStyle/>
          <a:p>
            <a:pPr marL="0" indent="0" algn="l">
              <a:lnSpc>
                <a:spcPts val="2134"/>
              </a:lnSpc>
              <a:buNone/>
            </a:pPr>
            <a:r>
              <a:rPr lang="en-US" sz="1334" dirty="0">
                <a:solidFill>
                  <a:srgbClr val="2C3249"/>
                </a:solidFill>
                <a:latin typeface="Martel Sans" pitchFamily="34" charset="0"/>
                <a:ea typeface="Martel Sans" pitchFamily="34" charset="-122"/>
                <a:cs typeface="Martel Sans" pitchFamily="34" charset="-120"/>
              </a:rPr>
              <a:t>The performance of the models built on the improved dataset was evaluated using the same metrics as before, including accuracy, precision, recall, and F1-score. The results were compared to the models trained on the original, unmodified dataset to assess the impact of the preprocessing techniques.</a:t>
            </a:r>
            <a:endParaRPr lang="en-US" sz="1334" dirty="0"/>
          </a:p>
        </p:txBody>
      </p:sp>
      <p:sp>
        <p:nvSpPr>
          <p:cNvPr id="17" name="Shape 14"/>
          <p:cNvSpPr/>
          <p:nvPr/>
        </p:nvSpPr>
        <p:spPr>
          <a:xfrm>
            <a:off x="1908691" y="5875615"/>
            <a:ext cx="592693" cy="33814"/>
          </a:xfrm>
          <a:prstGeom prst="roundRect">
            <a:avLst>
              <a:gd name="adj" fmla="val 225378"/>
            </a:avLst>
          </a:prstGeom>
          <a:solidFill>
            <a:srgbClr val="C5D2CF"/>
          </a:solidFill>
          <a:ln/>
        </p:spPr>
      </p:sp>
      <p:sp>
        <p:nvSpPr>
          <p:cNvPr id="18" name="Shape 15"/>
          <p:cNvSpPr/>
          <p:nvPr/>
        </p:nvSpPr>
        <p:spPr>
          <a:xfrm>
            <a:off x="1527691" y="5702022"/>
            <a:ext cx="381000" cy="381000"/>
          </a:xfrm>
          <a:prstGeom prst="roundRect">
            <a:avLst>
              <a:gd name="adj" fmla="val 20002"/>
            </a:avLst>
          </a:prstGeom>
          <a:solidFill>
            <a:srgbClr val="DFECE9"/>
          </a:solidFill>
          <a:ln w="7620">
            <a:solidFill>
              <a:srgbClr val="C5D2CF"/>
            </a:solidFill>
            <a:prstDash val="solid"/>
          </a:ln>
        </p:spPr>
      </p:sp>
      <p:sp>
        <p:nvSpPr>
          <p:cNvPr id="19" name="Text 16"/>
          <p:cNvSpPr/>
          <p:nvPr/>
        </p:nvSpPr>
        <p:spPr>
          <a:xfrm>
            <a:off x="1652826" y="5733693"/>
            <a:ext cx="130612" cy="317540"/>
          </a:xfrm>
          <a:prstGeom prst="rect">
            <a:avLst/>
          </a:prstGeom>
          <a:noFill/>
          <a:ln/>
        </p:spPr>
        <p:txBody>
          <a:bodyPr wrap="none" rtlCol="0" anchor="t"/>
          <a:lstStyle/>
          <a:p>
            <a:pPr marL="0" indent="0" algn="ctr">
              <a:lnSpc>
                <a:spcPts val="2500"/>
              </a:lnSpc>
              <a:buNone/>
            </a:pPr>
            <a:r>
              <a:rPr lang="en-US" sz="2000" dirty="0">
                <a:solidFill>
                  <a:srgbClr val="2C3249"/>
                </a:solidFill>
                <a:latin typeface="Kanit" pitchFamily="34" charset="0"/>
                <a:ea typeface="Kanit" pitchFamily="34" charset="-122"/>
                <a:cs typeface="Kanit" pitchFamily="34" charset="-120"/>
              </a:rPr>
              <a:t>3</a:t>
            </a:r>
            <a:endParaRPr lang="en-US" sz="2000" dirty="0"/>
          </a:p>
        </p:txBody>
      </p:sp>
      <p:sp>
        <p:nvSpPr>
          <p:cNvPr id="20" name="Text 17"/>
          <p:cNvSpPr/>
          <p:nvPr/>
        </p:nvSpPr>
        <p:spPr>
          <a:xfrm>
            <a:off x="2649617" y="5739051"/>
            <a:ext cx="2727484" cy="264557"/>
          </a:xfrm>
          <a:prstGeom prst="rect">
            <a:avLst/>
          </a:prstGeom>
          <a:noFill/>
          <a:ln/>
        </p:spPr>
        <p:txBody>
          <a:bodyPr wrap="none" rtlCol="0" anchor="t"/>
          <a:lstStyle/>
          <a:p>
            <a:pPr marL="0" indent="0" algn="l">
              <a:lnSpc>
                <a:spcPts val="2084"/>
              </a:lnSpc>
              <a:buNone/>
            </a:pPr>
            <a:r>
              <a:rPr lang="en-US" sz="1667" dirty="0">
                <a:solidFill>
                  <a:srgbClr val="2C3249"/>
                </a:solidFill>
                <a:latin typeface="Kanit" pitchFamily="34" charset="0"/>
                <a:ea typeface="Kanit" pitchFamily="34" charset="-122"/>
                <a:cs typeface="Kanit" pitchFamily="34" charset="-120"/>
              </a:rPr>
              <a:t>Improved Model Performance</a:t>
            </a:r>
            <a:endParaRPr lang="en-US" sz="1667" dirty="0"/>
          </a:p>
        </p:txBody>
      </p:sp>
      <p:sp>
        <p:nvSpPr>
          <p:cNvPr id="21" name="Text 18"/>
          <p:cNvSpPr/>
          <p:nvPr/>
        </p:nvSpPr>
        <p:spPr>
          <a:xfrm>
            <a:off x="2649617" y="6105168"/>
            <a:ext cx="6858833" cy="1083469"/>
          </a:xfrm>
          <a:prstGeom prst="rect">
            <a:avLst/>
          </a:prstGeom>
          <a:noFill/>
          <a:ln/>
        </p:spPr>
        <p:txBody>
          <a:bodyPr wrap="square" rtlCol="0" anchor="t"/>
          <a:lstStyle/>
          <a:p>
            <a:pPr marL="0" indent="0" algn="l">
              <a:lnSpc>
                <a:spcPts val="2134"/>
              </a:lnSpc>
              <a:buNone/>
            </a:pPr>
            <a:r>
              <a:rPr lang="en-US" sz="1334" dirty="0" smtClean="0">
                <a:solidFill>
                  <a:srgbClr val="2C3249"/>
                </a:solidFill>
                <a:latin typeface="Martel Sans" pitchFamily="34" charset="0"/>
                <a:ea typeface="Martel Sans" pitchFamily="34" charset="-122"/>
                <a:cs typeface="Martel Sans" pitchFamily="34" charset="-120"/>
              </a:rPr>
              <a:t>The models trained on the improved dataset, with oversampling and dimensionality reduction, demonstrated significantly better performance across the evaluation metrics. This highlighted the importance of careful data preprocessing in the context of bankruptcy prediction to overcome the challenges posed by imbalanced data.</a:t>
            </a:r>
            <a:endParaRPr lang="en-US" sz="1334"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82259302"/>
              </p:ext>
            </p:extLst>
          </p:nvPr>
        </p:nvGraphicFramePr>
        <p:xfrm>
          <a:off x="3395437" y="2289516"/>
          <a:ext cx="8774791" cy="3697625"/>
        </p:xfrm>
        <a:graphic>
          <a:graphicData uri="http://schemas.openxmlformats.org/drawingml/2006/table">
            <a:tbl>
              <a:tblPr/>
              <a:tblGrid>
                <a:gridCol w="3562518"/>
                <a:gridCol w="1267204"/>
                <a:gridCol w="1315023"/>
                <a:gridCol w="1315023"/>
                <a:gridCol w="1315023"/>
              </a:tblGrid>
              <a:tr h="739525">
                <a:tc>
                  <a:txBody>
                    <a:bodyPr/>
                    <a:lstStyle/>
                    <a:p>
                      <a:pPr algn="ctr" fontAlgn="b"/>
                      <a:endParaRPr lang="en-IN" sz="20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n-IN" sz="2000" b="1" i="0" u="none" strike="noStrike">
                          <a:solidFill>
                            <a:srgbClr val="000000"/>
                          </a:solidFill>
                          <a:effectLst/>
                          <a:latin typeface="Arial" panose="020B0604020202020204" pitchFamily="34" charset="0"/>
                        </a:rPr>
                        <a:t>Recall</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IN" sz="2000" b="1" i="0" u="none" strike="noStrike">
                          <a:solidFill>
                            <a:srgbClr val="000000"/>
                          </a:solidFill>
                          <a:effectLst/>
                          <a:latin typeface="Arial" panose="020B0604020202020204" pitchFamily="34" charset="0"/>
                        </a:rPr>
                        <a:t>Precision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IN" sz="2000" b="1" i="0" u="none" strike="noStrike">
                          <a:solidFill>
                            <a:srgbClr val="000000"/>
                          </a:solidFill>
                          <a:effectLst/>
                          <a:latin typeface="Arial" panose="020B0604020202020204" pitchFamily="34" charset="0"/>
                        </a:rPr>
                        <a:t>F1_Score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IN" sz="2000" b="1" i="0" u="none" strike="noStrike">
                          <a:solidFill>
                            <a:srgbClr val="000000"/>
                          </a:solidFill>
                          <a:effectLst/>
                          <a:latin typeface="Arial" panose="020B0604020202020204" pitchFamily="34" charset="0"/>
                        </a:rPr>
                        <a:t>Accuracy</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r>
              <a:tr h="739525">
                <a:tc>
                  <a:txBody>
                    <a:bodyPr/>
                    <a:lstStyle/>
                    <a:p>
                      <a:pPr algn="ctr" fontAlgn="ctr"/>
                      <a:r>
                        <a:rPr lang="en-IN" sz="2000" b="1" i="0" u="none" strike="noStrike">
                          <a:solidFill>
                            <a:srgbClr val="000000"/>
                          </a:solidFill>
                          <a:effectLst/>
                          <a:latin typeface="Arial" panose="020B0604020202020204" pitchFamily="34" charset="0"/>
                        </a:rPr>
                        <a:t>GradientBoostingClassifier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algn="r" fontAlgn="ctr"/>
                      <a:r>
                        <a:rPr lang="en-IN" sz="2000" b="0" i="0" u="none" strike="noStrike">
                          <a:solidFill>
                            <a:srgbClr val="000000"/>
                          </a:solidFill>
                          <a:effectLst/>
                          <a:latin typeface="Arial" panose="020B0604020202020204" pitchFamily="34" charset="0"/>
                        </a:rPr>
                        <a:t>0.9370</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0.9803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0.9582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0.9571</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r>
              <a:tr h="739525">
                <a:tc>
                  <a:txBody>
                    <a:bodyPr/>
                    <a:lstStyle/>
                    <a:p>
                      <a:pPr algn="ctr" fontAlgn="ctr"/>
                      <a:r>
                        <a:rPr lang="en-IN" sz="2000" b="1" i="0" u="none" strike="noStrike">
                          <a:solidFill>
                            <a:srgbClr val="000000"/>
                          </a:solidFill>
                          <a:effectLst/>
                          <a:latin typeface="Arial" panose="020B0604020202020204" pitchFamily="34" charset="0"/>
                        </a:rPr>
                        <a:t>RandomForestClassifier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algn="r" fontAlgn="ctr"/>
                      <a:r>
                        <a:rPr lang="en-IN" sz="2000" b="0" i="0" u="none" strike="noStrike">
                          <a:solidFill>
                            <a:srgbClr val="000000"/>
                          </a:solidFill>
                          <a:effectLst/>
                          <a:latin typeface="Arial" panose="020B0604020202020204" pitchFamily="34" charset="0"/>
                        </a:rPr>
                        <a:t>0.9826</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0.9856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0.9841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0.9818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r>
              <a:tr h="739525">
                <a:tc>
                  <a:txBody>
                    <a:bodyPr/>
                    <a:lstStyle/>
                    <a:p>
                      <a:pPr algn="ctr" fontAlgn="ctr"/>
                      <a:r>
                        <a:rPr lang="en-IN" sz="2000" b="1" i="0" u="none" strike="noStrike">
                          <a:solidFill>
                            <a:srgbClr val="000000"/>
                          </a:solidFill>
                          <a:effectLst/>
                          <a:latin typeface="Arial" panose="020B0604020202020204" pitchFamily="34" charset="0"/>
                        </a:rPr>
                        <a:t>DecisionTreeClassifier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algn="r" fontAlgn="ctr"/>
                      <a:r>
                        <a:rPr lang="en-IN" sz="2000" b="0" i="0" u="none" strike="noStrike">
                          <a:solidFill>
                            <a:srgbClr val="000000"/>
                          </a:solidFill>
                          <a:effectLst/>
                          <a:latin typeface="Arial" panose="020B0604020202020204" pitchFamily="34" charset="0"/>
                        </a:rPr>
                        <a:t>0.9328</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0.9576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0.9450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0.9410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r>
              <a:tr h="739525">
                <a:tc>
                  <a:txBody>
                    <a:bodyPr/>
                    <a:lstStyle/>
                    <a:p>
                      <a:pPr algn="ctr" fontAlgn="ctr"/>
                      <a:r>
                        <a:rPr lang="en-IN" sz="2000" b="1" i="0" u="none" strike="noStrike">
                          <a:solidFill>
                            <a:srgbClr val="000000"/>
                          </a:solidFill>
                          <a:effectLst/>
                          <a:latin typeface="Arial" panose="020B0604020202020204" pitchFamily="34" charset="0"/>
                        </a:rPr>
                        <a:t>LogisticRegression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algn="r" fontAlgn="ctr"/>
                      <a:r>
                        <a:rPr lang="en-IN" sz="2000" b="0" i="0" u="none" strike="noStrike">
                          <a:solidFill>
                            <a:srgbClr val="000000"/>
                          </a:solidFill>
                          <a:effectLst/>
                          <a:latin typeface="Arial" panose="020B0604020202020204" pitchFamily="34" charset="0"/>
                        </a:rPr>
                        <a:t>0.8891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0.9174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a:solidFill>
                            <a:srgbClr val="000000"/>
                          </a:solidFill>
                          <a:effectLst/>
                          <a:latin typeface="Arial" panose="020B0604020202020204" pitchFamily="34" charset="0"/>
                        </a:rPr>
                        <a:t>0.9031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r" fontAlgn="ctr"/>
                      <a:r>
                        <a:rPr lang="en-IN" sz="2000" b="0" i="0" u="none" strike="noStrike" dirty="0">
                          <a:solidFill>
                            <a:srgbClr val="000000"/>
                          </a:solidFill>
                          <a:effectLst/>
                          <a:latin typeface="Arial" panose="020B0604020202020204" pitchFamily="34" charset="0"/>
                        </a:rPr>
                        <a:t>0.9039</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r>
            </a:tbl>
          </a:graphicData>
        </a:graphic>
      </p:graphicFrame>
      <p:sp>
        <p:nvSpPr>
          <p:cNvPr id="7" name="Text 2"/>
          <p:cNvSpPr/>
          <p:nvPr/>
        </p:nvSpPr>
        <p:spPr>
          <a:xfrm>
            <a:off x="2865953" y="515064"/>
            <a:ext cx="5970032" cy="585430"/>
          </a:xfrm>
          <a:prstGeom prst="rect">
            <a:avLst/>
          </a:prstGeom>
          <a:noFill/>
          <a:ln/>
        </p:spPr>
        <p:txBody>
          <a:bodyPr wrap="none" rtlCol="0" anchor="t"/>
          <a:lstStyle/>
          <a:p>
            <a:pPr marL="0" indent="0">
              <a:lnSpc>
                <a:spcPts val="4610"/>
              </a:lnSpc>
              <a:buNone/>
            </a:pPr>
            <a:r>
              <a:rPr lang="en-US" sz="3688" dirty="0">
                <a:solidFill>
                  <a:srgbClr val="272D45"/>
                </a:solidFill>
                <a:latin typeface="Kanit" pitchFamily="34" charset="0"/>
                <a:ea typeface="Kanit" pitchFamily="34" charset="-122"/>
                <a:cs typeface="Kanit" pitchFamily="34" charset="-120"/>
              </a:rPr>
              <a:t>Model </a:t>
            </a:r>
            <a:r>
              <a:rPr lang="en-US" sz="3688" dirty="0" smtClean="0">
                <a:solidFill>
                  <a:srgbClr val="272D45"/>
                </a:solidFill>
                <a:latin typeface="Kanit" pitchFamily="34" charset="0"/>
                <a:ea typeface="Kanit" pitchFamily="34" charset="-122"/>
                <a:cs typeface="Kanit" pitchFamily="34" charset="-120"/>
              </a:rPr>
              <a:t>Performance: With Modified Data</a:t>
            </a:r>
            <a:endParaRPr lang="en-US" sz="3688" dirty="0"/>
          </a:p>
        </p:txBody>
      </p:sp>
    </p:spTree>
    <p:extLst>
      <p:ext uri="{BB962C8B-B14F-4D97-AF65-F5344CB8AC3E}">
        <p14:creationId xmlns:p14="http://schemas.microsoft.com/office/powerpoint/2010/main" val="850131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55561" y="6618738"/>
            <a:ext cx="12411968" cy="1477328"/>
          </a:xfrm>
          <a:prstGeom prst="rect">
            <a:avLst/>
          </a:prstGeom>
          <a:noFill/>
        </p:spPr>
        <p:txBody>
          <a:bodyPr wrap="square" rtlCol="0">
            <a:spAutoFit/>
          </a:bodyPr>
          <a:lstStyle/>
          <a:p>
            <a:r>
              <a:rPr lang="en-IN" dirty="0" smtClean="0"/>
              <a:t>*** </a:t>
            </a:r>
            <a:r>
              <a:rPr lang="en-US" dirty="0"/>
              <a:t>In the context of a bankruptcy predictor model, where correctly identifying bankruptcies is crucial for financial stability and risk management, both precision and recall are important. However, since there might be different costs associated with false positives and false negatives, it's often recommended to use the F1 score as the primary performance metric, as it provides a balanced assessment of both precision and recall</a:t>
            </a:r>
            <a:r>
              <a:rPr lang="en-US" dirty="0" smtClean="0"/>
              <a:t>. And </a:t>
            </a:r>
            <a:r>
              <a:rPr lang="en-US" b="1" dirty="0" smtClean="0"/>
              <a:t>F1 Score of Random Forest is the best hence it will be our final ML model for this project</a:t>
            </a:r>
            <a:r>
              <a:rPr lang="en-US" dirty="0" smtClean="0"/>
              <a:t>.</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561" y="380001"/>
            <a:ext cx="12135137" cy="6021165"/>
          </a:xfrm>
          <a:prstGeom prst="rect">
            <a:avLst/>
          </a:prstGeom>
        </p:spPr>
      </p:pic>
    </p:spTree>
    <p:extLst>
      <p:ext uri="{BB962C8B-B14F-4D97-AF65-F5344CB8AC3E}">
        <p14:creationId xmlns:p14="http://schemas.microsoft.com/office/powerpoint/2010/main" val="3744762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244566" y="587812"/>
            <a:ext cx="8121968" cy="667107"/>
          </a:xfrm>
          <a:prstGeom prst="rect">
            <a:avLst/>
          </a:prstGeom>
          <a:noFill/>
          <a:ln/>
        </p:spPr>
        <p:txBody>
          <a:bodyPr wrap="none" rtlCol="0" anchor="t"/>
          <a:lstStyle/>
          <a:p>
            <a:pPr marL="0" indent="0">
              <a:lnSpc>
                <a:spcPts val="5253"/>
              </a:lnSpc>
              <a:buNone/>
            </a:pPr>
            <a:r>
              <a:rPr lang="en-US" sz="4203" dirty="0">
                <a:solidFill>
                  <a:srgbClr val="272D45"/>
                </a:solidFill>
                <a:latin typeface="Kanit" pitchFamily="34" charset="0"/>
                <a:ea typeface="Kanit" pitchFamily="34" charset="-122"/>
                <a:cs typeface="Kanit" pitchFamily="34" charset="-120"/>
              </a:rPr>
              <a:t>Model Comparison and Conclusion</a:t>
            </a:r>
            <a:endParaRPr lang="en-US" sz="4203" dirty="0"/>
          </a:p>
        </p:txBody>
      </p:sp>
      <p:sp>
        <p:nvSpPr>
          <p:cNvPr id="5" name="Text 3"/>
          <p:cNvSpPr/>
          <p:nvPr/>
        </p:nvSpPr>
        <p:spPr>
          <a:xfrm>
            <a:off x="2244566" y="1788557"/>
            <a:ext cx="2668667" cy="333494"/>
          </a:xfrm>
          <a:prstGeom prst="rect">
            <a:avLst/>
          </a:prstGeom>
          <a:noFill/>
          <a:ln/>
        </p:spPr>
        <p:txBody>
          <a:bodyPr wrap="none" rtlCol="0" anchor="t"/>
          <a:lstStyle/>
          <a:p>
            <a:pPr marL="0" indent="0">
              <a:lnSpc>
                <a:spcPts val="2627"/>
              </a:lnSpc>
              <a:buNone/>
            </a:pPr>
            <a:r>
              <a:rPr lang="en-US" sz="2101" dirty="0">
                <a:solidFill>
                  <a:srgbClr val="272D45"/>
                </a:solidFill>
                <a:latin typeface="Kanit" pitchFamily="34" charset="0"/>
                <a:ea typeface="Kanit" pitchFamily="34" charset="-122"/>
                <a:cs typeface="Kanit" pitchFamily="34" charset="-120"/>
              </a:rPr>
              <a:t>Model Comparison</a:t>
            </a:r>
            <a:endParaRPr lang="en-US" sz="2101" dirty="0"/>
          </a:p>
        </p:txBody>
      </p:sp>
      <p:sp>
        <p:nvSpPr>
          <p:cNvPr id="6" name="Text 4"/>
          <p:cNvSpPr/>
          <p:nvPr/>
        </p:nvSpPr>
        <p:spPr>
          <a:xfrm>
            <a:off x="2244566" y="2335530"/>
            <a:ext cx="3032879" cy="4780598"/>
          </a:xfrm>
          <a:prstGeom prst="rect">
            <a:avLst/>
          </a:prstGeom>
          <a:noFill/>
          <a:ln/>
        </p:spPr>
        <p:txBody>
          <a:bodyPr wrap="square" rtlCol="0" anchor="t"/>
          <a:lstStyle/>
          <a:p>
            <a:pPr marL="0" indent="0">
              <a:lnSpc>
                <a:spcPts val="2690"/>
              </a:lnSpc>
              <a:buNone/>
            </a:pPr>
            <a:r>
              <a:rPr lang="en-US" sz="1681" dirty="0">
                <a:solidFill>
                  <a:srgbClr val="2C3249"/>
                </a:solidFill>
                <a:latin typeface="Martel Sans" pitchFamily="34" charset="0"/>
                <a:ea typeface="Martel Sans" pitchFamily="34" charset="-122"/>
                <a:cs typeface="Martel Sans" pitchFamily="34" charset="-120"/>
              </a:rPr>
              <a:t>The performance of the models trained on the original dataset and the improved dataset was compared across various metrics, including accuracy, recall, precision, and F1-score. The results clearly demonstrated the benefits of the preprocessing techniques, with the models built on the improved data outperforming the ones trained on the original data.</a:t>
            </a:r>
            <a:endParaRPr lang="en-US" sz="1681" dirty="0"/>
          </a:p>
        </p:txBody>
      </p:sp>
      <p:sp>
        <p:nvSpPr>
          <p:cNvPr id="7" name="Text 5"/>
          <p:cNvSpPr/>
          <p:nvPr/>
        </p:nvSpPr>
        <p:spPr>
          <a:xfrm>
            <a:off x="5805845" y="1788557"/>
            <a:ext cx="2668667" cy="333494"/>
          </a:xfrm>
          <a:prstGeom prst="rect">
            <a:avLst/>
          </a:prstGeom>
          <a:noFill/>
          <a:ln/>
        </p:spPr>
        <p:txBody>
          <a:bodyPr wrap="none" rtlCol="0" anchor="t"/>
          <a:lstStyle/>
          <a:p>
            <a:pPr marL="0" indent="0">
              <a:lnSpc>
                <a:spcPts val="2627"/>
              </a:lnSpc>
              <a:buNone/>
            </a:pPr>
            <a:r>
              <a:rPr lang="en-US" sz="2101" dirty="0">
                <a:solidFill>
                  <a:srgbClr val="272D45"/>
                </a:solidFill>
                <a:latin typeface="Kanit" pitchFamily="34" charset="0"/>
                <a:ea typeface="Kanit" pitchFamily="34" charset="-122"/>
                <a:cs typeface="Kanit" pitchFamily="34" charset="-120"/>
              </a:rPr>
              <a:t>Key Findings</a:t>
            </a:r>
            <a:endParaRPr lang="en-US" sz="2101" dirty="0"/>
          </a:p>
        </p:txBody>
      </p:sp>
      <p:sp>
        <p:nvSpPr>
          <p:cNvPr id="8" name="Text 6"/>
          <p:cNvSpPr/>
          <p:nvPr/>
        </p:nvSpPr>
        <p:spPr>
          <a:xfrm>
            <a:off x="5805845" y="2335530"/>
            <a:ext cx="3032879" cy="4780598"/>
          </a:xfrm>
          <a:prstGeom prst="rect">
            <a:avLst/>
          </a:prstGeom>
          <a:noFill/>
          <a:ln/>
        </p:spPr>
        <p:txBody>
          <a:bodyPr wrap="square" rtlCol="0" anchor="t"/>
          <a:lstStyle/>
          <a:p>
            <a:pPr marL="0" indent="0">
              <a:lnSpc>
                <a:spcPts val="2690"/>
              </a:lnSpc>
              <a:buNone/>
            </a:pPr>
            <a:r>
              <a:rPr lang="en-US" sz="1681" dirty="0">
                <a:solidFill>
                  <a:srgbClr val="2C3249"/>
                </a:solidFill>
                <a:latin typeface="Martel Sans" pitchFamily="34" charset="0"/>
                <a:ea typeface="Martel Sans" pitchFamily="34" charset="-122"/>
                <a:cs typeface="Martel Sans" pitchFamily="34" charset="-120"/>
              </a:rPr>
              <a:t>The project's key findings include the importance of addressing class imbalance through oversampling techniques like SMOTE, as well as the value of dimensionality reduction using PCA to improve the models' performance and generalization capabilities. These insights can be applied to other bankruptcy prediction and financial risk management tasks.</a:t>
            </a:r>
            <a:endParaRPr lang="en-US" sz="1681" dirty="0"/>
          </a:p>
        </p:txBody>
      </p:sp>
      <p:sp>
        <p:nvSpPr>
          <p:cNvPr id="9" name="Text 7"/>
          <p:cNvSpPr/>
          <p:nvPr/>
        </p:nvSpPr>
        <p:spPr>
          <a:xfrm>
            <a:off x="9367123" y="1788557"/>
            <a:ext cx="3032879" cy="666988"/>
          </a:xfrm>
          <a:prstGeom prst="rect">
            <a:avLst/>
          </a:prstGeom>
          <a:noFill/>
          <a:ln/>
        </p:spPr>
        <p:txBody>
          <a:bodyPr wrap="square" rtlCol="0" anchor="t"/>
          <a:lstStyle/>
          <a:p>
            <a:pPr marL="0" indent="0">
              <a:lnSpc>
                <a:spcPts val="2627"/>
              </a:lnSpc>
              <a:buNone/>
            </a:pPr>
            <a:r>
              <a:rPr lang="en-US" sz="2101" dirty="0" smtClean="0">
                <a:solidFill>
                  <a:srgbClr val="272D45"/>
                </a:solidFill>
                <a:latin typeface="Kanit" pitchFamily="34" charset="0"/>
                <a:ea typeface="Kanit" pitchFamily="34" charset="-122"/>
                <a:cs typeface="Kanit" pitchFamily="34" charset="-120"/>
              </a:rPr>
              <a:t>Final Model: Random Forest</a:t>
            </a:r>
            <a:endParaRPr lang="en-US" sz="2101" dirty="0"/>
          </a:p>
        </p:txBody>
      </p:sp>
      <p:sp>
        <p:nvSpPr>
          <p:cNvPr id="10" name="Text 8"/>
          <p:cNvSpPr/>
          <p:nvPr/>
        </p:nvSpPr>
        <p:spPr>
          <a:xfrm>
            <a:off x="9367123" y="2669024"/>
            <a:ext cx="3499791" cy="4780598"/>
          </a:xfrm>
          <a:prstGeom prst="rect">
            <a:avLst/>
          </a:prstGeom>
          <a:noFill/>
          <a:ln/>
        </p:spPr>
        <p:txBody>
          <a:bodyPr wrap="square" rtlCol="0" anchor="t"/>
          <a:lstStyle/>
          <a:p>
            <a:pPr>
              <a:lnSpc>
                <a:spcPts val="2690"/>
              </a:lnSpc>
            </a:pPr>
            <a:r>
              <a:rPr lang="en-US" sz="1681" dirty="0" smtClean="0">
                <a:solidFill>
                  <a:srgbClr val="2C3249"/>
                </a:solidFill>
                <a:latin typeface="Martel Sans" pitchFamily="34" charset="0"/>
                <a:ea typeface="Martel Sans" pitchFamily="34" charset="-122"/>
                <a:cs typeface="Martel Sans" pitchFamily="34" charset="-120"/>
              </a:rPr>
              <a:t>After looking at all the performance parameters against each model we can clearly see that Random Forest is the model which has the best F1 score and which is also our driving parameter for such prediction </a:t>
            </a:r>
            <a:r>
              <a:rPr lang="en-US" sz="1681" dirty="0">
                <a:solidFill>
                  <a:srgbClr val="2C3249"/>
                </a:solidFill>
                <a:latin typeface="Martel Sans" pitchFamily="34" charset="0"/>
                <a:ea typeface="Martel Sans" pitchFamily="34" charset="-122"/>
                <a:cs typeface="Martel Sans" pitchFamily="34" charset="-120"/>
              </a:rPr>
              <a:t>models </a:t>
            </a:r>
            <a:r>
              <a:rPr lang="en-US" sz="1681" dirty="0" smtClean="0">
                <a:solidFill>
                  <a:srgbClr val="2C3249"/>
                </a:solidFill>
                <a:latin typeface="Martel Sans" pitchFamily="34" charset="0"/>
                <a:ea typeface="Martel Sans" pitchFamily="34" charset="-122"/>
                <a:cs typeface="Martel Sans" pitchFamily="34" charset="-120"/>
              </a:rPr>
              <a:t>as It </a:t>
            </a:r>
            <a:r>
              <a:rPr lang="en-US" sz="1681" dirty="0">
                <a:solidFill>
                  <a:srgbClr val="2C3249"/>
                </a:solidFill>
                <a:latin typeface="Martel Sans" pitchFamily="34" charset="0"/>
                <a:ea typeface="Martel Sans" pitchFamily="34" charset="-122"/>
                <a:cs typeface="Martel Sans" pitchFamily="34" charset="-120"/>
              </a:rPr>
              <a:t>provides a balance between precision and recall and is particularly useful when there is an uneven class distribution (i.e., imbalanced dataset) or when false positives and false negatives have significantly different costs. </a:t>
            </a:r>
            <a:endParaRPr lang="en-US" sz="168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05" y="960113"/>
            <a:ext cx="14538989" cy="6309373"/>
          </a:xfrm>
          <a:prstGeom prst="rect">
            <a:avLst/>
          </a:prstGeom>
        </p:spPr>
      </p:pic>
    </p:spTree>
    <p:extLst>
      <p:ext uri="{BB962C8B-B14F-4D97-AF65-F5344CB8AC3E}">
        <p14:creationId xmlns:p14="http://schemas.microsoft.com/office/powerpoint/2010/main" val="2050905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op Questions to Ask During an Interview Regarding COVID-19 | Bio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2343"/>
            <a:ext cx="7775509" cy="4920341"/>
          </a:xfrm>
          <a:prstGeom prst="rect">
            <a:avLst/>
          </a:prstGeom>
          <a:noFill/>
          <a:extLst>
            <a:ext uri="{909E8E84-426E-40DD-AFC4-6F175D3DCCD1}">
              <a14:hiddenFill xmlns:a14="http://schemas.microsoft.com/office/drawing/2010/main">
                <a:solidFill>
                  <a:srgbClr val="FFFFFF"/>
                </a:solidFill>
              </a14:hiddenFill>
            </a:ext>
          </a:extLst>
        </p:spPr>
      </p:pic>
      <p:sp>
        <p:nvSpPr>
          <p:cNvPr id="3" name="Text 2"/>
          <p:cNvSpPr/>
          <p:nvPr/>
        </p:nvSpPr>
        <p:spPr>
          <a:xfrm>
            <a:off x="8279028" y="3638140"/>
            <a:ext cx="5554980" cy="694373"/>
          </a:xfrm>
          <a:prstGeom prst="rect">
            <a:avLst/>
          </a:prstGeom>
          <a:noFill/>
          <a:ln/>
        </p:spPr>
        <p:txBody>
          <a:bodyPr wrap="none" rtlCol="0" anchor="t"/>
          <a:lstStyle/>
          <a:p>
            <a:pPr marL="0" indent="0">
              <a:lnSpc>
                <a:spcPts val="5468"/>
              </a:lnSpc>
              <a:buNone/>
            </a:pPr>
            <a:r>
              <a:rPr lang="en-US" sz="4374" dirty="0" smtClean="0">
                <a:solidFill>
                  <a:srgbClr val="272D45"/>
                </a:solidFill>
                <a:latin typeface="Kanit" pitchFamily="34" charset="0"/>
                <a:ea typeface="Kanit" pitchFamily="34" charset="-122"/>
                <a:cs typeface="Kanit" pitchFamily="34" charset="-120"/>
              </a:rPr>
              <a:t>Questions?</a:t>
            </a:r>
            <a:endParaRPr lang="en-US" sz="4374" dirty="0"/>
          </a:p>
        </p:txBody>
      </p:sp>
    </p:spTree>
    <p:extLst>
      <p:ext uri="{BB962C8B-B14F-4D97-AF65-F5344CB8AC3E}">
        <p14:creationId xmlns:p14="http://schemas.microsoft.com/office/powerpoint/2010/main" val="631760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33199" y="654998"/>
            <a:ext cx="5554980" cy="840191"/>
          </a:xfrm>
          <a:prstGeom prst="rect">
            <a:avLst/>
          </a:prstGeom>
          <a:noFill/>
          <a:ln/>
        </p:spPr>
        <p:txBody>
          <a:bodyPr wrap="none" rtlCol="0" anchor="t"/>
          <a:lstStyle/>
          <a:p>
            <a:pPr marL="0" indent="0">
              <a:lnSpc>
                <a:spcPts val="5468"/>
              </a:lnSpc>
              <a:buNone/>
            </a:pPr>
            <a:r>
              <a:rPr lang="en-US" sz="4374" dirty="0" smtClean="0">
                <a:solidFill>
                  <a:srgbClr val="272D45"/>
                </a:solidFill>
                <a:latin typeface="Kanit" pitchFamily="34" charset="0"/>
                <a:ea typeface="Kanit" pitchFamily="34" charset="-122"/>
                <a:cs typeface="Kanit" pitchFamily="34" charset="-120"/>
              </a:rPr>
              <a:t>Introduction</a:t>
            </a:r>
            <a:endParaRPr lang="en-US" sz="4374" dirty="0"/>
          </a:p>
        </p:txBody>
      </p:sp>
      <p:sp>
        <p:nvSpPr>
          <p:cNvPr id="6" name="Text 3"/>
          <p:cNvSpPr/>
          <p:nvPr/>
        </p:nvSpPr>
        <p:spPr>
          <a:xfrm>
            <a:off x="833199" y="3744067"/>
            <a:ext cx="7477601" cy="3075359"/>
          </a:xfrm>
          <a:prstGeom prst="rect">
            <a:avLst/>
          </a:prstGeom>
          <a:noFill/>
          <a:ln/>
        </p:spPr>
        <p:txBody>
          <a:bodyPr wrap="square" rtlCol="0" anchor="t"/>
          <a:lstStyle/>
          <a:p>
            <a:pPr>
              <a:lnSpc>
                <a:spcPts val="2799"/>
              </a:lnSpc>
            </a:pPr>
            <a:r>
              <a:rPr lang="en-US" sz="1750" dirty="0">
                <a:solidFill>
                  <a:srgbClr val="2C3249"/>
                </a:solidFill>
                <a:latin typeface="Martel Sans" pitchFamily="34" charset="0"/>
                <a:ea typeface="Martel Sans" pitchFamily="34" charset="-122"/>
                <a:cs typeface="Martel Sans" pitchFamily="34" charset="-120"/>
              </a:rPr>
              <a:t>Bankruptcy prediction is crucial for financial stability and risk management because it helps financial institutions identify companies or individuals at high risk of defaulting on their financial obligations. By accurately predicting bankruptcy, institutions </a:t>
            </a:r>
            <a:r>
              <a:rPr lang="en-US" sz="1750" dirty="0" smtClean="0">
                <a:solidFill>
                  <a:srgbClr val="2C3249"/>
                </a:solidFill>
                <a:latin typeface="Martel Sans" pitchFamily="34" charset="0"/>
                <a:ea typeface="Martel Sans" pitchFamily="34" charset="-122"/>
                <a:cs typeface="Martel Sans" pitchFamily="34" charset="-120"/>
              </a:rPr>
              <a:t>can:</a:t>
            </a:r>
          </a:p>
          <a:p>
            <a:pPr marL="285750" indent="-285750">
              <a:lnSpc>
                <a:spcPts val="2799"/>
              </a:lnSpc>
              <a:buFont typeface="Courier New" panose="02070309020205020404" pitchFamily="49" charset="0"/>
              <a:buChar char="o"/>
            </a:pPr>
            <a:r>
              <a:rPr lang="en-US" sz="1750" dirty="0" smtClean="0">
                <a:solidFill>
                  <a:srgbClr val="2C3249"/>
                </a:solidFill>
                <a:latin typeface="Martel Sans" pitchFamily="34" charset="0"/>
                <a:ea typeface="Martel Sans" pitchFamily="34" charset="-122"/>
                <a:cs typeface="Martel Sans" pitchFamily="34" charset="-120"/>
              </a:rPr>
              <a:t>Take </a:t>
            </a:r>
            <a:r>
              <a:rPr lang="en-US" sz="1750" dirty="0">
                <a:solidFill>
                  <a:srgbClr val="2C3249"/>
                </a:solidFill>
                <a:latin typeface="Martel Sans" pitchFamily="34" charset="0"/>
                <a:ea typeface="Martel Sans" pitchFamily="34" charset="-122"/>
                <a:cs typeface="Martel Sans" pitchFamily="34" charset="-120"/>
              </a:rPr>
              <a:t>proactive measures to mitigate potential </a:t>
            </a:r>
            <a:r>
              <a:rPr lang="en-US" sz="1750" dirty="0" smtClean="0">
                <a:solidFill>
                  <a:srgbClr val="2C3249"/>
                </a:solidFill>
                <a:latin typeface="Martel Sans" pitchFamily="34" charset="0"/>
                <a:ea typeface="Martel Sans" pitchFamily="34" charset="-122"/>
                <a:cs typeface="Martel Sans" pitchFamily="34" charset="-120"/>
              </a:rPr>
              <a:t>losses.</a:t>
            </a:r>
          </a:p>
          <a:p>
            <a:pPr marL="285750" indent="-285750">
              <a:lnSpc>
                <a:spcPts val="2799"/>
              </a:lnSpc>
              <a:buFont typeface="Courier New" panose="02070309020205020404" pitchFamily="49" charset="0"/>
              <a:buChar char="o"/>
            </a:pPr>
            <a:r>
              <a:rPr lang="en-US" sz="1750" dirty="0" smtClean="0">
                <a:solidFill>
                  <a:srgbClr val="2C3249"/>
                </a:solidFill>
                <a:latin typeface="Martel Sans" pitchFamily="34" charset="0"/>
                <a:ea typeface="Martel Sans" pitchFamily="34" charset="-122"/>
                <a:cs typeface="Martel Sans" pitchFamily="34" charset="-120"/>
              </a:rPr>
              <a:t>Make </a:t>
            </a:r>
            <a:r>
              <a:rPr lang="en-US" sz="1750" dirty="0">
                <a:solidFill>
                  <a:srgbClr val="2C3249"/>
                </a:solidFill>
                <a:latin typeface="Martel Sans" pitchFamily="34" charset="0"/>
                <a:ea typeface="Martel Sans" pitchFamily="34" charset="-122"/>
                <a:cs typeface="Martel Sans" pitchFamily="34" charset="-120"/>
              </a:rPr>
              <a:t>informed decisions regarding lending, investments, and credit risk </a:t>
            </a:r>
            <a:r>
              <a:rPr lang="en-US" sz="1750" dirty="0" smtClean="0">
                <a:solidFill>
                  <a:srgbClr val="2C3249"/>
                </a:solidFill>
                <a:latin typeface="Martel Sans" pitchFamily="34" charset="0"/>
                <a:ea typeface="Martel Sans" pitchFamily="34" charset="-122"/>
                <a:cs typeface="Martel Sans" pitchFamily="34" charset="-120"/>
              </a:rPr>
              <a:t>assessment.</a:t>
            </a:r>
          </a:p>
          <a:p>
            <a:pPr marL="285750" indent="-285750">
              <a:lnSpc>
                <a:spcPts val="2799"/>
              </a:lnSpc>
              <a:buFont typeface="Courier New" panose="02070309020205020404" pitchFamily="49" charset="0"/>
              <a:buChar char="o"/>
            </a:pPr>
            <a:r>
              <a:rPr lang="en-US" sz="1750" dirty="0" smtClean="0">
                <a:solidFill>
                  <a:srgbClr val="2C3249"/>
                </a:solidFill>
                <a:latin typeface="Martel Sans" pitchFamily="34" charset="0"/>
                <a:ea typeface="Martel Sans" pitchFamily="34" charset="-122"/>
                <a:cs typeface="Martel Sans" pitchFamily="34" charset="-120"/>
              </a:rPr>
              <a:t>Safeguard </a:t>
            </a:r>
            <a:r>
              <a:rPr lang="en-US" sz="1750" dirty="0">
                <a:solidFill>
                  <a:srgbClr val="2C3249"/>
                </a:solidFill>
                <a:latin typeface="Martel Sans" pitchFamily="34" charset="0"/>
                <a:ea typeface="Martel Sans" pitchFamily="34" charset="-122"/>
                <a:cs typeface="Martel Sans" pitchFamily="34" charset="-120"/>
              </a:rPr>
              <a:t>financial stability by avoiding exposure to risky </a:t>
            </a:r>
            <a:r>
              <a:rPr lang="en-US" sz="1750" dirty="0" smtClean="0">
                <a:solidFill>
                  <a:srgbClr val="2C3249"/>
                </a:solidFill>
                <a:latin typeface="Martel Sans" pitchFamily="34" charset="0"/>
                <a:ea typeface="Martel Sans" pitchFamily="34" charset="-122"/>
                <a:cs typeface="Martel Sans" pitchFamily="34" charset="-120"/>
              </a:rPr>
              <a:t>borrowers.</a:t>
            </a:r>
          </a:p>
          <a:p>
            <a:pPr marL="285750" indent="-285750">
              <a:lnSpc>
                <a:spcPts val="2799"/>
              </a:lnSpc>
              <a:buFont typeface="Courier New" panose="02070309020205020404" pitchFamily="49" charset="0"/>
              <a:buChar char="o"/>
            </a:pPr>
            <a:r>
              <a:rPr lang="en-US" sz="1750" dirty="0" smtClean="0">
                <a:solidFill>
                  <a:srgbClr val="2C3249"/>
                </a:solidFill>
                <a:latin typeface="Martel Sans" pitchFamily="34" charset="0"/>
                <a:ea typeface="Martel Sans" pitchFamily="34" charset="-122"/>
                <a:cs typeface="Martel Sans" pitchFamily="34" charset="-120"/>
              </a:rPr>
              <a:t>Allocate </a:t>
            </a:r>
            <a:r>
              <a:rPr lang="en-US" sz="1750" dirty="0">
                <a:solidFill>
                  <a:srgbClr val="2C3249"/>
                </a:solidFill>
                <a:latin typeface="Martel Sans" pitchFamily="34" charset="0"/>
                <a:ea typeface="Martel Sans" pitchFamily="34" charset="-122"/>
                <a:cs typeface="Martel Sans" pitchFamily="34" charset="-120"/>
              </a:rPr>
              <a:t>resources more efficiently by focusing on high-risk accounts</a:t>
            </a:r>
            <a:r>
              <a:rPr lang="en-US" sz="1750" dirty="0" smtClean="0">
                <a:solidFill>
                  <a:srgbClr val="2C3249"/>
                </a:solidFill>
                <a:latin typeface="Martel Sans" pitchFamily="34" charset="0"/>
                <a:ea typeface="Martel Sans" pitchFamily="34" charset="-122"/>
                <a:cs typeface="Martel Sans" pitchFamily="34" charset="-120"/>
              </a:rPr>
              <a:t>.</a:t>
            </a:r>
          </a:p>
        </p:txBody>
      </p:sp>
      <p:sp>
        <p:nvSpPr>
          <p:cNvPr id="10" name="Text 3"/>
          <p:cNvSpPr/>
          <p:nvPr/>
        </p:nvSpPr>
        <p:spPr>
          <a:xfrm>
            <a:off x="833199" y="2150187"/>
            <a:ext cx="8310801" cy="555427"/>
          </a:xfrm>
          <a:prstGeom prst="rect">
            <a:avLst/>
          </a:prstGeom>
          <a:noFill/>
          <a:ln/>
        </p:spPr>
        <p:txBody>
          <a:bodyPr wrap="none" rtlCol="0" anchor="t"/>
          <a:lstStyle/>
          <a:p>
            <a:pPr>
              <a:lnSpc>
                <a:spcPts val="4374"/>
              </a:lnSpc>
            </a:pPr>
            <a:r>
              <a:rPr lang="en-US" sz="3600" dirty="0" smtClean="0"/>
              <a:t>Importance </a:t>
            </a:r>
            <a:r>
              <a:rPr lang="en-US" sz="3600" dirty="0"/>
              <a:t>of bankruptcy prediction for </a:t>
            </a:r>
            <a:endParaRPr lang="en-US" sz="3600" dirty="0" smtClean="0"/>
          </a:p>
          <a:p>
            <a:pPr>
              <a:lnSpc>
                <a:spcPts val="4374"/>
              </a:lnSpc>
            </a:pPr>
            <a:r>
              <a:rPr lang="en-US" sz="3600" dirty="0" smtClean="0"/>
              <a:t>financial </a:t>
            </a:r>
            <a:r>
              <a:rPr lang="en-US" sz="3600" dirty="0"/>
              <a:t>stability and </a:t>
            </a:r>
            <a:r>
              <a:rPr lang="en-US" sz="3600" dirty="0" smtClean="0"/>
              <a:t>risk management</a:t>
            </a:r>
            <a:endParaRPr lang="en-US" sz="3499"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0"/>
            <a:ext cx="5486400" cy="8229600"/>
          </a:xfrm>
          <a:prstGeom prst="rect">
            <a:avLst/>
          </a:prstGeom>
        </p:spPr>
      </p:pic>
    </p:spTree>
    <p:extLst>
      <p:ext uri="{BB962C8B-B14F-4D97-AF65-F5344CB8AC3E}">
        <p14:creationId xmlns:p14="http://schemas.microsoft.com/office/powerpoint/2010/main" val="1350040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138057" cy="8229600"/>
          </a:xfrm>
          <a:prstGeom prst="rect">
            <a:avLst/>
          </a:prstGeom>
        </p:spPr>
      </p:pic>
      <p:sp>
        <p:nvSpPr>
          <p:cNvPr id="5" name="Text 2"/>
          <p:cNvSpPr/>
          <p:nvPr/>
        </p:nvSpPr>
        <p:spPr>
          <a:xfrm>
            <a:off x="6319599" y="3423285"/>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References</a:t>
            </a:r>
            <a:endParaRPr lang="en-US" sz="4374" dirty="0"/>
          </a:p>
        </p:txBody>
      </p:sp>
      <p:sp>
        <p:nvSpPr>
          <p:cNvPr id="6" name="Text 3"/>
          <p:cNvSpPr/>
          <p:nvPr/>
        </p:nvSpPr>
        <p:spPr>
          <a:xfrm>
            <a:off x="5388429" y="4450913"/>
            <a:ext cx="9154886" cy="1634202"/>
          </a:xfrm>
          <a:prstGeom prst="rect">
            <a:avLst/>
          </a:prstGeom>
          <a:noFill/>
          <a:ln/>
        </p:spPr>
        <p:txBody>
          <a:bodyPr wrap="none" rtlCol="0" anchor="t"/>
          <a:lstStyle/>
          <a:p>
            <a:pPr>
              <a:lnSpc>
                <a:spcPts val="2799"/>
              </a:lnSpc>
            </a:pPr>
            <a:r>
              <a:rPr lang="en-US" sz="1750" dirty="0">
                <a:solidFill>
                  <a:srgbClr val="2C3249"/>
                </a:solidFill>
                <a:latin typeface="Martel Sans" pitchFamily="34" charset="0"/>
                <a:ea typeface="Martel Sans" pitchFamily="34" charset="-122"/>
                <a:cs typeface="Martel Sans" pitchFamily="34" charset="-120"/>
              </a:rPr>
              <a:t>[1] </a:t>
            </a:r>
            <a:r>
              <a:rPr lang="en-US" sz="1750" dirty="0">
                <a:solidFill>
                  <a:srgbClr val="2C3249"/>
                </a:solidFill>
                <a:latin typeface="Martel Sans" pitchFamily="34" charset="0"/>
                <a:ea typeface="Martel Sans" pitchFamily="34" charset="-122"/>
                <a:cs typeface="Martel Sans" pitchFamily="34" charset="-120"/>
                <a:hlinkClick r:id="rId4"/>
              </a:rPr>
              <a:t>https://</a:t>
            </a:r>
            <a:r>
              <a:rPr lang="en-US" sz="1750" dirty="0" smtClean="0">
                <a:solidFill>
                  <a:srgbClr val="2C3249"/>
                </a:solidFill>
                <a:latin typeface="Martel Sans" pitchFamily="34" charset="0"/>
                <a:ea typeface="Martel Sans" pitchFamily="34" charset="-122"/>
                <a:cs typeface="Martel Sans" pitchFamily="34" charset="-120"/>
                <a:hlinkClick r:id="rId4"/>
              </a:rPr>
              <a:t>www.labelf.ai/blog/what-is-accuracy-precision-recall-and-f1-score</a:t>
            </a: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[2</a:t>
            </a:r>
            <a:r>
              <a:rPr lang="en-US" sz="1750" dirty="0">
                <a:solidFill>
                  <a:srgbClr val="2C3249"/>
                </a:solidFill>
                <a:latin typeface="Martel Sans" pitchFamily="34" charset="0"/>
                <a:ea typeface="Martel Sans" pitchFamily="34" charset="-122"/>
                <a:cs typeface="Martel Sans" pitchFamily="34" charset="-120"/>
              </a:rPr>
              <a:t>] </a:t>
            </a:r>
            <a:r>
              <a:rPr lang="en-US" sz="1750" dirty="0">
                <a:solidFill>
                  <a:srgbClr val="2C3249"/>
                </a:solidFill>
                <a:latin typeface="Martel Sans" pitchFamily="34" charset="0"/>
                <a:ea typeface="Martel Sans" pitchFamily="34" charset="-122"/>
                <a:cs typeface="Martel Sans" pitchFamily="34" charset="-120"/>
                <a:hlinkClick r:id="rId5"/>
              </a:rPr>
              <a:t>https://www.analyticsvidhya.com/blog/2016/03/pca-practical-guide-principal-component-analysis-python</a:t>
            </a:r>
            <a:r>
              <a:rPr lang="en-US" sz="1750" dirty="0" smtClean="0">
                <a:solidFill>
                  <a:srgbClr val="2C3249"/>
                </a:solidFill>
                <a:latin typeface="Martel Sans" pitchFamily="34" charset="0"/>
                <a:ea typeface="Martel Sans" pitchFamily="34" charset="-122"/>
                <a:cs typeface="Martel Sans" pitchFamily="34" charset="-120"/>
                <a:hlinkClick r:id="rId5"/>
              </a:rPr>
              <a:t>/</a:t>
            </a:r>
            <a:endParaRPr lang="en-US" sz="1750" dirty="0" smtClean="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smtClean="0">
                <a:solidFill>
                  <a:srgbClr val="2C3249"/>
                </a:solidFill>
                <a:latin typeface="Martel Sans" pitchFamily="34" charset="0"/>
                <a:ea typeface="Martel Sans" pitchFamily="34" charset="-122"/>
                <a:cs typeface="Martel Sans" pitchFamily="34" charset="-120"/>
              </a:rPr>
              <a:t>[</a:t>
            </a:r>
            <a:r>
              <a:rPr lang="en-US" sz="1750" dirty="0">
                <a:solidFill>
                  <a:srgbClr val="2C3249"/>
                </a:solidFill>
                <a:latin typeface="Martel Sans" pitchFamily="34" charset="0"/>
                <a:ea typeface="Martel Sans" pitchFamily="34" charset="-122"/>
                <a:cs typeface="Martel Sans" pitchFamily="34" charset="-120"/>
              </a:rPr>
              <a:t>3] </a:t>
            </a:r>
            <a:r>
              <a:rPr lang="en-US" sz="1750" dirty="0" smtClean="0">
                <a:solidFill>
                  <a:srgbClr val="2C3249"/>
                </a:solidFill>
                <a:latin typeface="Martel Sans" pitchFamily="34" charset="0"/>
                <a:ea typeface="Martel Sans" pitchFamily="34" charset="-122"/>
                <a:cs typeface="Martel Sans" pitchFamily="34" charset="-120"/>
              </a:rPr>
              <a:t>Google Images: For the images other than which are generated by the model</a:t>
            </a:r>
            <a:endParaRPr lang="en-US" sz="17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2"/>
          <p:cNvSpPr/>
          <p:nvPr/>
        </p:nvSpPr>
        <p:spPr>
          <a:xfrm>
            <a:off x="6319599" y="3767613"/>
            <a:ext cx="5554980" cy="694373"/>
          </a:xfrm>
          <a:prstGeom prst="rect">
            <a:avLst/>
          </a:prstGeom>
          <a:noFill/>
          <a:ln/>
        </p:spPr>
        <p:txBody>
          <a:bodyPr wrap="none" rtlCol="0" anchor="t"/>
          <a:lstStyle/>
          <a:p>
            <a:pPr marL="0" indent="0">
              <a:lnSpc>
                <a:spcPts val="5468"/>
              </a:lnSpc>
              <a:buNone/>
            </a:pPr>
            <a:r>
              <a:rPr lang="en-US" sz="4374" dirty="0" smtClean="0">
                <a:solidFill>
                  <a:srgbClr val="272D45"/>
                </a:solidFill>
                <a:latin typeface="Kanit" pitchFamily="34" charset="0"/>
                <a:ea typeface="Kanit" pitchFamily="34" charset="-122"/>
                <a:cs typeface="Kanit" pitchFamily="34" charset="-120"/>
              </a:rPr>
              <a:t>Thank You</a:t>
            </a:r>
            <a:endParaRPr lang="en-US" sz="4374"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03834" cy="8229600"/>
          </a:xfrm>
          <a:prstGeom prst="rect">
            <a:avLst/>
          </a:prstGeom>
        </p:spPr>
      </p:pic>
    </p:spTree>
    <p:extLst>
      <p:ext uri="{BB962C8B-B14F-4D97-AF65-F5344CB8AC3E}">
        <p14:creationId xmlns:p14="http://schemas.microsoft.com/office/powerpoint/2010/main" val="59200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712482"/>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Project Overview</a:t>
            </a:r>
            <a:endParaRPr lang="en-US" sz="4374" dirty="0"/>
          </a:p>
        </p:txBody>
      </p:sp>
      <p:sp>
        <p:nvSpPr>
          <p:cNvPr id="6"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smtClean="0">
                <a:solidFill>
                  <a:srgbClr val="2C3249"/>
                </a:solidFill>
                <a:latin typeface="Martel Sans" pitchFamily="34" charset="0"/>
                <a:ea typeface="Martel Sans" pitchFamily="34" charset="-122"/>
                <a:cs typeface="Martel Sans" pitchFamily="34" charset="-120"/>
              </a:rPr>
              <a:t>We will analyze the Bankruptcy dataset by loading it into a </a:t>
            </a:r>
            <a:r>
              <a:rPr lang="en-US" sz="1750" dirty="0" err="1" smtClean="0">
                <a:solidFill>
                  <a:srgbClr val="2C3249"/>
                </a:solidFill>
                <a:latin typeface="Martel Sans" pitchFamily="34" charset="0"/>
                <a:ea typeface="Martel Sans" pitchFamily="34" charset="-122"/>
                <a:cs typeface="Martel Sans" pitchFamily="34" charset="-120"/>
              </a:rPr>
              <a:t>dataframe</a:t>
            </a:r>
            <a:r>
              <a:rPr lang="en-US" sz="1750" dirty="0" smtClean="0">
                <a:solidFill>
                  <a:srgbClr val="2C3249"/>
                </a:solidFill>
                <a:latin typeface="Martel Sans" pitchFamily="34" charset="0"/>
                <a:ea typeface="Martel Sans" pitchFamily="34" charset="-122"/>
                <a:cs typeface="Martel Sans" pitchFamily="34" charset="-120"/>
              </a:rPr>
              <a:t> and then performing EDA on it, from where we hope to understand the data better and also to understand what parameters are most significant in predicting bankruptcy for a company.</a:t>
            </a:r>
          </a:p>
          <a:p>
            <a:pPr marL="0" indent="0">
              <a:lnSpc>
                <a:spcPts val="2799"/>
              </a:lnSpc>
              <a:buNone/>
            </a:pPr>
            <a:r>
              <a:rPr lang="en-US" sz="1750" dirty="0" smtClean="0">
                <a:solidFill>
                  <a:srgbClr val="2C3249"/>
                </a:solidFill>
                <a:latin typeface="Martel Sans" pitchFamily="34" charset="0"/>
                <a:ea typeface="Martel Sans" pitchFamily="34" charset="-122"/>
              </a:rPr>
              <a:t>After which we will move on to model building and evaluating various performance parameters to arrive at the model which is best suited for this dataset.</a:t>
            </a:r>
            <a:endParaRPr lang="en-US" sz="1750" dirty="0"/>
          </a:p>
        </p:txBody>
      </p:sp>
    </p:spTree>
    <p:extLst>
      <p:ext uri="{BB962C8B-B14F-4D97-AF65-F5344CB8AC3E}">
        <p14:creationId xmlns:p14="http://schemas.microsoft.com/office/powerpoint/2010/main" val="1065188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654998"/>
            <a:ext cx="5554980" cy="840191"/>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cs typeface="Kanit" pitchFamily="34" charset="-120"/>
              </a:rPr>
              <a:t>Project Overview</a:t>
            </a:r>
            <a:endParaRPr lang="en-US" sz="4374" dirty="0"/>
          </a:p>
        </p:txBody>
      </p:sp>
      <p:sp>
        <p:nvSpPr>
          <p:cNvPr id="6" name="Text 3"/>
          <p:cNvSpPr/>
          <p:nvPr/>
        </p:nvSpPr>
        <p:spPr>
          <a:xfrm>
            <a:off x="833199" y="3360612"/>
            <a:ext cx="7477601" cy="1190123"/>
          </a:xfrm>
          <a:prstGeom prst="rect">
            <a:avLst/>
          </a:prstGeom>
          <a:noFill/>
          <a:ln/>
        </p:spPr>
        <p:txBody>
          <a:bodyPr wrap="square" rtlCol="0" anchor="t"/>
          <a:lstStyle/>
          <a:p>
            <a:pPr>
              <a:lnSpc>
                <a:spcPts val="2799"/>
              </a:lnSpc>
            </a:pPr>
            <a:r>
              <a:rPr lang="en-US" sz="1750" dirty="0">
                <a:solidFill>
                  <a:srgbClr val="2C3249"/>
                </a:solidFill>
                <a:latin typeface="Martel Sans" pitchFamily="34" charset="0"/>
                <a:ea typeface="Martel Sans" pitchFamily="34" charset="-122"/>
                <a:cs typeface="Martel Sans" pitchFamily="34" charset="-120"/>
              </a:rPr>
              <a:t>The dataset used in this project consists of 6819 records and 95 variables. The key variable of interest is the "Bankrupt" target variable, which indicates whether a company has filed for bankruptcy (1) or not (0</a:t>
            </a:r>
            <a:r>
              <a:rPr lang="en-US" sz="1750" dirty="0" smtClean="0">
                <a:solidFill>
                  <a:srgbClr val="2C3249"/>
                </a:solidFill>
                <a:latin typeface="Martel Sans" pitchFamily="34" charset="0"/>
                <a:ea typeface="Martel Sans" pitchFamily="34" charset="-122"/>
                <a:cs typeface="Martel Sans" pitchFamily="34" charset="-120"/>
              </a:rPr>
              <a:t>).</a:t>
            </a:r>
            <a:endParaRPr lang="en-US" sz="1750" dirty="0"/>
          </a:p>
        </p:txBody>
      </p:sp>
      <p:sp>
        <p:nvSpPr>
          <p:cNvPr id="10" name="Text 3"/>
          <p:cNvSpPr/>
          <p:nvPr/>
        </p:nvSpPr>
        <p:spPr>
          <a:xfrm>
            <a:off x="833199" y="2150187"/>
            <a:ext cx="10116741" cy="555427"/>
          </a:xfrm>
          <a:prstGeom prst="rect">
            <a:avLst/>
          </a:prstGeom>
          <a:noFill/>
          <a:ln/>
        </p:spPr>
        <p:txBody>
          <a:bodyPr wrap="none" rtlCol="0" anchor="t"/>
          <a:lstStyle/>
          <a:p>
            <a:pPr marL="0" indent="0">
              <a:lnSpc>
                <a:spcPts val="4374"/>
              </a:lnSpc>
              <a:buNone/>
            </a:pPr>
            <a:r>
              <a:rPr lang="en-US" sz="3499" dirty="0" smtClean="0">
                <a:solidFill>
                  <a:srgbClr val="272D45"/>
                </a:solidFill>
                <a:latin typeface="Kanit" pitchFamily="34" charset="0"/>
                <a:ea typeface="Kanit" pitchFamily="34" charset="-122"/>
                <a:cs typeface="Kanit" pitchFamily="34" charset="-120"/>
              </a:rPr>
              <a:t>Dataset Overview</a:t>
            </a:r>
            <a:endParaRPr lang="en-US" sz="3499" dirty="0"/>
          </a:p>
        </p:txBody>
      </p:sp>
    </p:spTree>
    <p:extLst>
      <p:ext uri="{BB962C8B-B14F-4D97-AF65-F5344CB8AC3E}">
        <p14:creationId xmlns:p14="http://schemas.microsoft.com/office/powerpoint/2010/main" val="1194970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654998"/>
            <a:ext cx="5554980" cy="840191"/>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cs typeface="Kanit" pitchFamily="34" charset="-120"/>
              </a:rPr>
              <a:t>Project Overview</a:t>
            </a:r>
            <a:endParaRPr lang="en-US" sz="4374" dirty="0"/>
          </a:p>
        </p:txBody>
      </p:sp>
      <p:sp>
        <p:nvSpPr>
          <p:cNvPr id="6" name="Text 3"/>
          <p:cNvSpPr/>
          <p:nvPr/>
        </p:nvSpPr>
        <p:spPr>
          <a:xfrm>
            <a:off x="833199" y="3360612"/>
            <a:ext cx="7477601" cy="4199137"/>
          </a:xfrm>
          <a:prstGeom prst="rect">
            <a:avLst/>
          </a:prstGeom>
          <a:noFill/>
          <a:ln/>
        </p:spPr>
        <p:txBody>
          <a:bodyPr wrap="square" rtlCol="0" anchor="t"/>
          <a:lstStyle/>
          <a:p>
            <a:pPr>
              <a:lnSpc>
                <a:spcPts val="2799"/>
              </a:lnSpc>
            </a:pPr>
            <a:r>
              <a:rPr lang="en-US" sz="1750" dirty="0">
                <a:solidFill>
                  <a:srgbClr val="2C3249"/>
                </a:solidFill>
                <a:latin typeface="Martel Sans" pitchFamily="34" charset="0"/>
                <a:ea typeface="Martel Sans" pitchFamily="34" charset="-122"/>
                <a:cs typeface="Martel Sans" pitchFamily="34" charset="-120"/>
              </a:rPr>
              <a:t>The accounting measures are categorized below with their detailed definitions, and how credit risk might be affected:</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1.Profitability Ratios: Measure the company's ability to generate profits relative to its revenue, assets, or equity.</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2.Liquidity Ratios: Assess the company's ability to meet short-term obligations with its liquid assets.</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3.Leverage Ratios: Indicate the extent to which a company relies on debt financing relative to its equity.</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endParaRPr lang="en-US" sz="1750" dirty="0"/>
          </a:p>
        </p:txBody>
      </p:sp>
      <p:sp>
        <p:nvSpPr>
          <p:cNvPr id="10" name="Text 3"/>
          <p:cNvSpPr/>
          <p:nvPr/>
        </p:nvSpPr>
        <p:spPr>
          <a:xfrm>
            <a:off x="833199" y="2150187"/>
            <a:ext cx="10116741" cy="555427"/>
          </a:xfrm>
          <a:prstGeom prst="rect">
            <a:avLst/>
          </a:prstGeom>
          <a:noFill/>
          <a:ln/>
        </p:spPr>
        <p:txBody>
          <a:bodyPr wrap="none" rtlCol="0" anchor="t"/>
          <a:lstStyle/>
          <a:p>
            <a:pPr marL="0" indent="0">
              <a:lnSpc>
                <a:spcPts val="4374"/>
              </a:lnSpc>
              <a:buNone/>
            </a:pPr>
            <a:r>
              <a:rPr lang="en-US" sz="3499" dirty="0" smtClean="0">
                <a:solidFill>
                  <a:srgbClr val="272D45"/>
                </a:solidFill>
                <a:latin typeface="Kanit" pitchFamily="34" charset="0"/>
                <a:ea typeface="Kanit" pitchFamily="34" charset="-122"/>
                <a:cs typeface="Kanit" pitchFamily="34" charset="-120"/>
              </a:rPr>
              <a:t>Dataset Dictionary</a:t>
            </a:r>
            <a:endParaRPr lang="en-US" sz="3499" dirty="0"/>
          </a:p>
        </p:txBody>
      </p:sp>
    </p:spTree>
    <p:extLst>
      <p:ext uri="{BB962C8B-B14F-4D97-AF65-F5344CB8AC3E}">
        <p14:creationId xmlns:p14="http://schemas.microsoft.com/office/powerpoint/2010/main" val="2518601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654998"/>
            <a:ext cx="5554980" cy="840191"/>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cs typeface="Kanit" pitchFamily="34" charset="-120"/>
              </a:rPr>
              <a:t>Project Overview</a:t>
            </a:r>
            <a:endParaRPr lang="en-US" sz="4374" dirty="0"/>
          </a:p>
        </p:txBody>
      </p:sp>
      <p:sp>
        <p:nvSpPr>
          <p:cNvPr id="6" name="Text 3"/>
          <p:cNvSpPr/>
          <p:nvPr/>
        </p:nvSpPr>
        <p:spPr>
          <a:xfrm>
            <a:off x="833199" y="3360612"/>
            <a:ext cx="7477601" cy="4284197"/>
          </a:xfrm>
          <a:prstGeom prst="rect">
            <a:avLst/>
          </a:prstGeom>
          <a:noFill/>
          <a:ln/>
        </p:spPr>
        <p:txBody>
          <a:bodyPr wrap="square" rtlCol="0" anchor="t"/>
          <a:lstStyle/>
          <a:p>
            <a:pPr>
              <a:lnSpc>
                <a:spcPts val="2799"/>
              </a:lnSpc>
            </a:pPr>
            <a:r>
              <a:rPr lang="en-US" sz="1750" dirty="0">
                <a:solidFill>
                  <a:srgbClr val="2C3249"/>
                </a:solidFill>
                <a:latin typeface="Martel Sans" pitchFamily="34" charset="0"/>
                <a:ea typeface="Martel Sans" pitchFamily="34" charset="-122"/>
                <a:cs typeface="Martel Sans" pitchFamily="34" charset="-120"/>
              </a:rPr>
              <a:t>The accounting measures are categorized below with their detailed definitions, and how credit risk might be affected:</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4.Activity or Efficiency Ratios: Measure how efficiently a company utilizes its assets to generate sales or revenue.</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5.Cash Flow Ratios: Evaluate the company's ability to generate cash flow from its operations relative to its assets or liabilities.</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6.Solvency Ratios: Assess the company's long-term financial stability and ability to meet its long-term obligations.</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p:txBody>
      </p:sp>
      <p:sp>
        <p:nvSpPr>
          <p:cNvPr id="10" name="Text 3"/>
          <p:cNvSpPr/>
          <p:nvPr/>
        </p:nvSpPr>
        <p:spPr>
          <a:xfrm>
            <a:off x="833199" y="2150187"/>
            <a:ext cx="10116741" cy="555427"/>
          </a:xfrm>
          <a:prstGeom prst="rect">
            <a:avLst/>
          </a:prstGeom>
          <a:noFill/>
          <a:ln/>
        </p:spPr>
        <p:txBody>
          <a:bodyPr wrap="none" rtlCol="0" anchor="t"/>
          <a:lstStyle/>
          <a:p>
            <a:pPr marL="0" indent="0">
              <a:lnSpc>
                <a:spcPts val="4374"/>
              </a:lnSpc>
              <a:buNone/>
            </a:pPr>
            <a:r>
              <a:rPr lang="en-US" sz="3499" dirty="0" smtClean="0">
                <a:solidFill>
                  <a:srgbClr val="272D45"/>
                </a:solidFill>
                <a:latin typeface="Kanit" pitchFamily="34" charset="0"/>
                <a:ea typeface="Kanit" pitchFamily="34" charset="-122"/>
                <a:cs typeface="Kanit" pitchFamily="34" charset="-120"/>
              </a:rPr>
              <a:t>Dataset Dictionary</a:t>
            </a:r>
            <a:endParaRPr lang="en-US" sz="3499" dirty="0"/>
          </a:p>
        </p:txBody>
      </p:sp>
    </p:spTree>
    <p:extLst>
      <p:ext uri="{BB962C8B-B14F-4D97-AF65-F5344CB8AC3E}">
        <p14:creationId xmlns:p14="http://schemas.microsoft.com/office/powerpoint/2010/main" val="552520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654998"/>
            <a:ext cx="5554980" cy="840191"/>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cs typeface="Kanit" pitchFamily="34" charset="-120"/>
              </a:rPr>
              <a:t>Project Overview</a:t>
            </a:r>
            <a:endParaRPr lang="en-US" sz="4374" dirty="0"/>
          </a:p>
        </p:txBody>
      </p:sp>
      <p:sp>
        <p:nvSpPr>
          <p:cNvPr id="6" name="Text 3"/>
          <p:cNvSpPr/>
          <p:nvPr/>
        </p:nvSpPr>
        <p:spPr>
          <a:xfrm>
            <a:off x="833199" y="3360612"/>
            <a:ext cx="7477601" cy="4156607"/>
          </a:xfrm>
          <a:prstGeom prst="rect">
            <a:avLst/>
          </a:prstGeom>
          <a:noFill/>
          <a:ln/>
        </p:spPr>
        <p:txBody>
          <a:bodyPr wrap="square" rtlCol="0" anchor="t"/>
          <a:lstStyle/>
          <a:p>
            <a:pPr>
              <a:lnSpc>
                <a:spcPts val="2799"/>
              </a:lnSpc>
            </a:pPr>
            <a:r>
              <a:rPr lang="en-US" sz="1750" dirty="0">
                <a:solidFill>
                  <a:srgbClr val="2C3249"/>
                </a:solidFill>
                <a:latin typeface="Martel Sans" pitchFamily="34" charset="0"/>
                <a:ea typeface="Martel Sans" pitchFamily="34" charset="-122"/>
                <a:cs typeface="Martel Sans" pitchFamily="34" charset="-120"/>
              </a:rPr>
              <a:t>The accounting measures are categorized below with their detailed definitions, and how credit risk might be affected:</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7.Coverage Ratios: Measure the company's ability to cover its financial obligations, such as interest payments, with its earnings.</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8.Profitability Growth Ratios: Reflect the rate of change in profitability measures over time.</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a:p>
            <a:pPr>
              <a:lnSpc>
                <a:spcPts val="2799"/>
              </a:lnSpc>
            </a:pPr>
            <a:r>
              <a:rPr lang="en-US" sz="1750" dirty="0">
                <a:solidFill>
                  <a:srgbClr val="2C3249"/>
                </a:solidFill>
                <a:latin typeface="Martel Sans" pitchFamily="34" charset="0"/>
                <a:ea typeface="Martel Sans" pitchFamily="34" charset="-122"/>
                <a:cs typeface="Martel Sans" pitchFamily="34" charset="-120"/>
              </a:rPr>
              <a:t>9.Inventory Management Ratios: Evaluate how effectively a company manages its inventory and accounts receivable.</a:t>
            </a:r>
          </a:p>
          <a:p>
            <a:pPr>
              <a:lnSpc>
                <a:spcPts val="2799"/>
              </a:lnSpc>
            </a:pPr>
            <a:endParaRPr lang="en-US" sz="1750" dirty="0">
              <a:solidFill>
                <a:srgbClr val="2C3249"/>
              </a:solidFill>
              <a:latin typeface="Martel Sans" pitchFamily="34" charset="0"/>
              <a:ea typeface="Martel Sans" pitchFamily="34" charset="-122"/>
              <a:cs typeface="Martel Sans" pitchFamily="34" charset="-120"/>
            </a:endParaRPr>
          </a:p>
        </p:txBody>
      </p:sp>
      <p:sp>
        <p:nvSpPr>
          <p:cNvPr id="10" name="Text 3"/>
          <p:cNvSpPr/>
          <p:nvPr/>
        </p:nvSpPr>
        <p:spPr>
          <a:xfrm>
            <a:off x="833199" y="2150187"/>
            <a:ext cx="10116741" cy="555427"/>
          </a:xfrm>
          <a:prstGeom prst="rect">
            <a:avLst/>
          </a:prstGeom>
          <a:noFill/>
          <a:ln/>
        </p:spPr>
        <p:txBody>
          <a:bodyPr wrap="none" rtlCol="0" anchor="t"/>
          <a:lstStyle/>
          <a:p>
            <a:pPr marL="0" indent="0">
              <a:lnSpc>
                <a:spcPts val="4374"/>
              </a:lnSpc>
              <a:buNone/>
            </a:pPr>
            <a:r>
              <a:rPr lang="en-US" sz="3499" dirty="0" smtClean="0">
                <a:solidFill>
                  <a:srgbClr val="272D45"/>
                </a:solidFill>
                <a:latin typeface="Kanit" pitchFamily="34" charset="0"/>
                <a:ea typeface="Kanit" pitchFamily="34" charset="-122"/>
                <a:cs typeface="Kanit" pitchFamily="34" charset="-120"/>
              </a:rPr>
              <a:t>Dataset Dictionary</a:t>
            </a:r>
            <a:endParaRPr lang="en-US" sz="3499" dirty="0"/>
          </a:p>
        </p:txBody>
      </p:sp>
    </p:spTree>
    <p:extLst>
      <p:ext uri="{BB962C8B-B14F-4D97-AF65-F5344CB8AC3E}">
        <p14:creationId xmlns:p14="http://schemas.microsoft.com/office/powerpoint/2010/main" val="4159729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3865</Words>
  <Application>Microsoft Office PowerPoint</Application>
  <PresentationFormat>Custom</PresentationFormat>
  <Paragraphs>334</Paragraphs>
  <Slides>41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Courier New</vt:lpstr>
      <vt:lpstr>Kanit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Suryavanshi's</cp:lastModifiedBy>
  <cp:revision>26</cp:revision>
  <dcterms:created xsi:type="dcterms:W3CDTF">2024-04-15T10:16:52Z</dcterms:created>
  <dcterms:modified xsi:type="dcterms:W3CDTF">2024-04-15T16:23:09Z</dcterms:modified>
</cp:coreProperties>
</file>